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51"/>
  </p:notesMasterIdLst>
  <p:handoutMasterIdLst>
    <p:handoutMasterId r:id="rId52"/>
  </p:handoutMasterIdLst>
  <p:sldIdLst>
    <p:sldId id="256" r:id="rId2"/>
    <p:sldId id="262" r:id="rId3"/>
    <p:sldId id="273" r:id="rId4"/>
    <p:sldId id="274" r:id="rId5"/>
    <p:sldId id="275" r:id="rId6"/>
    <p:sldId id="276" r:id="rId7"/>
    <p:sldId id="287" r:id="rId8"/>
    <p:sldId id="278" r:id="rId9"/>
    <p:sldId id="288" r:id="rId10"/>
    <p:sldId id="282" r:id="rId11"/>
    <p:sldId id="283" r:id="rId12"/>
    <p:sldId id="284" r:id="rId13"/>
    <p:sldId id="285" r:id="rId14"/>
    <p:sldId id="303" r:id="rId15"/>
    <p:sldId id="304" r:id="rId16"/>
    <p:sldId id="286" r:id="rId17"/>
    <p:sldId id="291" r:id="rId18"/>
    <p:sldId id="305" r:id="rId19"/>
    <p:sldId id="292" r:id="rId20"/>
    <p:sldId id="306" r:id="rId21"/>
    <p:sldId id="307" r:id="rId22"/>
    <p:sldId id="308" r:id="rId23"/>
    <p:sldId id="294" r:id="rId24"/>
    <p:sldId id="295" r:id="rId25"/>
    <p:sldId id="297" r:id="rId26"/>
    <p:sldId id="309" r:id="rId27"/>
    <p:sldId id="310" r:id="rId28"/>
    <p:sldId id="311" r:id="rId29"/>
    <p:sldId id="312" r:id="rId30"/>
    <p:sldId id="299" r:id="rId31"/>
    <p:sldId id="300" r:id="rId32"/>
    <p:sldId id="301" r:id="rId33"/>
    <p:sldId id="30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1" r:id="rId43"/>
    <p:sldId id="322" r:id="rId44"/>
    <p:sldId id="323" r:id="rId45"/>
    <p:sldId id="326" r:id="rId46"/>
    <p:sldId id="324" r:id="rId47"/>
    <p:sldId id="325" r:id="rId48"/>
    <p:sldId id="327" r:id="rId49"/>
    <p:sldId id="272" r:id="rId50"/>
  </p:sldIdLst>
  <p:sldSz cx="9906000" cy="6858000" type="A4"/>
  <p:notesSz cx="6797675" cy="9926638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CCFF"/>
    <a:srgbClr val="FF99FF"/>
    <a:srgbClr val="99FF99"/>
    <a:srgbClr val="FFFF99"/>
    <a:srgbClr val="FF0066"/>
    <a:srgbClr val="FFFFFF"/>
    <a:srgbClr val="00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57755" autoAdjust="0"/>
    <p:restoredTop sz="86444" autoAdjust="0"/>
  </p:normalViewPr>
  <p:slideViewPr>
    <p:cSldViewPr>
      <p:cViewPr>
        <p:scale>
          <a:sx n="60" d="100"/>
          <a:sy n="60" d="100"/>
        </p:scale>
        <p:origin x="-197" y="120"/>
      </p:cViewPr>
      <p:guideLst>
        <p:guide orient="horz" pos="4319"/>
        <p:guide pos="3120"/>
      </p:guideLst>
    </p:cSldViewPr>
  </p:slideViewPr>
  <p:outlineViewPr>
    <p:cViewPr>
      <p:scale>
        <a:sx n="55" d="100"/>
        <a:sy n="55" d="100"/>
      </p:scale>
      <p:origin x="96" y="632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7788" y="0"/>
            <a:ext cx="2874962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3400"/>
            <a:ext cx="295433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7788" y="9423400"/>
            <a:ext cx="2874962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800" b="0"/>
            </a:lvl1pPr>
          </a:lstStyle>
          <a:p>
            <a:pPr>
              <a:defRPr/>
            </a:pPr>
            <a:fld id="{303C563B-498B-4973-9EBC-5A68B8EF90C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4338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t" anchorCtr="0" compatLnSpc="1">
            <a:prstTxWarp prst="textNoShape">
              <a:avLst/>
            </a:prstTxWarp>
          </a:bodyPr>
          <a:lstStyle>
            <a:lvl1pPr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7788" y="0"/>
            <a:ext cx="2874962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t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3588" y="766763"/>
            <a:ext cx="5314950" cy="3678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3450" y="4749800"/>
            <a:ext cx="4975225" cy="444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3400"/>
            <a:ext cx="295433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b" anchorCtr="0" compatLnSpc="1">
            <a:prstTxWarp prst="textNoShape">
              <a:avLst/>
            </a:prstTxWarp>
          </a:bodyPr>
          <a:lstStyle>
            <a:lvl1pPr defTabSz="923925" eaLnBrk="0" hangingPunct="0">
              <a:defRPr sz="1800" b="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7788" y="9423400"/>
            <a:ext cx="2874962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72" tIns="46237" rIns="92472" bIns="46237" numCol="1" anchor="b" anchorCtr="0" compatLnSpc="1">
            <a:prstTxWarp prst="textNoShape">
              <a:avLst/>
            </a:prstTxWarp>
          </a:bodyPr>
          <a:lstStyle>
            <a:lvl1pPr algn="r" defTabSz="923925" eaLnBrk="0" hangingPunct="0">
              <a:defRPr sz="1800" b="0"/>
            </a:lvl1pPr>
          </a:lstStyle>
          <a:p>
            <a:pPr>
              <a:defRPr/>
            </a:pPr>
            <a:fld id="{FE363A27-DC6D-4736-B009-6EAF1A9A27F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UPC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65175" y="766763"/>
            <a:ext cx="5311775" cy="3678237"/>
          </a:xfrm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614268-22EC-4691-A896-DD7EFC2D020F}" type="slidenum">
              <a:rPr lang="en-US" smtClean="0"/>
              <a:pPr/>
              <a:t>7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invGray">
          <a:xfrm>
            <a:off x="9542463" y="0"/>
            <a:ext cx="363537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5" name="Freeform 3"/>
          <p:cNvSpPr>
            <a:spLocks/>
          </p:cNvSpPr>
          <p:nvPr/>
        </p:nvSpPr>
        <p:spPr bwMode="white">
          <a:xfrm>
            <a:off x="-11113" y="4489450"/>
            <a:ext cx="6235701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6" name="Freeform 4"/>
          <p:cNvSpPr>
            <a:spLocks/>
          </p:cNvSpPr>
          <p:nvPr/>
        </p:nvSpPr>
        <p:spPr bwMode="white">
          <a:xfrm>
            <a:off x="0" y="3817938"/>
            <a:ext cx="8845550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7" name="Freeform 5"/>
          <p:cNvSpPr>
            <a:spLocks/>
          </p:cNvSpPr>
          <p:nvPr/>
        </p:nvSpPr>
        <p:spPr bwMode="white">
          <a:xfrm>
            <a:off x="0" y="3146425"/>
            <a:ext cx="9906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8" name="Freeform 6"/>
          <p:cNvSpPr>
            <a:spLocks/>
          </p:cNvSpPr>
          <p:nvPr/>
        </p:nvSpPr>
        <p:spPr bwMode="white">
          <a:xfrm>
            <a:off x="0" y="2460625"/>
            <a:ext cx="9906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9" name="Freeform 7"/>
          <p:cNvSpPr>
            <a:spLocks/>
          </p:cNvSpPr>
          <p:nvPr/>
        </p:nvSpPr>
        <p:spPr bwMode="white">
          <a:xfrm>
            <a:off x="0" y="1793875"/>
            <a:ext cx="9906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10" name="Freeform 8"/>
          <p:cNvSpPr>
            <a:spLocks/>
          </p:cNvSpPr>
          <p:nvPr/>
        </p:nvSpPr>
        <p:spPr bwMode="white">
          <a:xfrm>
            <a:off x="0" y="-20638"/>
            <a:ext cx="9906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11" name="Freeform 9"/>
          <p:cNvSpPr>
            <a:spLocks/>
          </p:cNvSpPr>
          <p:nvPr/>
        </p:nvSpPr>
        <p:spPr bwMode="white">
          <a:xfrm>
            <a:off x="0" y="-20638"/>
            <a:ext cx="90868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12" name="Freeform 10"/>
          <p:cNvSpPr>
            <a:spLocks/>
          </p:cNvSpPr>
          <p:nvPr/>
        </p:nvSpPr>
        <p:spPr bwMode="white">
          <a:xfrm>
            <a:off x="0" y="-20638"/>
            <a:ext cx="4959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970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742950" y="2286000"/>
            <a:ext cx="84201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70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6EF6E-5FC6-4286-B380-106F47B934C7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2D086-1D41-4FAE-9852-87E3AC99D2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3A3EE-63EE-48DC-94A0-72EF8D442D82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5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2379D7-0E66-4993-AFCE-237FD77914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32BC0-E9E4-43D0-AD9B-C5173C79F35A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5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CE8C8-50E7-4FF5-8E4B-EA8E708A6B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88BA9-F003-4D5C-95DD-D21FC8A5CE67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6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B53FF-A57F-4AC1-9895-459108135D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3EED8-CECE-4CF0-9911-FF19FC7C7BAA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8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8D11D-78C8-4A97-9ED5-C14D0365B9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3674F-B62F-4DC4-93AF-FAAD9B21B668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4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2D215-2C6C-4B53-8496-D3CB32AF7E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710A2-5059-42F6-B5D7-AF113A09C47C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3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F604-E40A-4A75-9B2B-1C79F48572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67A73-6FBB-4D90-82F2-841AE87D23E5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6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6B1A93-1F6A-4EBC-BF2B-D93F11D340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A33D4-63A4-4A34-9177-F649A50611E5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6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49F2B-FEF2-484E-8742-DA2024F33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58DB0-BCD5-48F5-91B7-7CB75E0AC199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5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87E12-5FA5-43D0-9524-D174EC71AE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609600"/>
            <a:ext cx="2105025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609600"/>
            <a:ext cx="6162675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D31EA-8D80-44C8-8570-32E019CF15E2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5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D2371E-7F73-4772-AD04-F6DD4A0E15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742950" y="609600"/>
            <a:ext cx="84201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Rectangle 103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4C0072-941A-451F-9668-0ED66838CA58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4" name="Rectangle 103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03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3948B-721B-4322-B2F2-AF797064B0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inv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026"/>
          <p:cNvSpPr>
            <a:spLocks noChangeArrowheads="1"/>
          </p:cNvSpPr>
          <p:nvPr/>
        </p:nvSpPr>
        <p:spPr bwMode="invGray">
          <a:xfrm>
            <a:off x="9542463" y="0"/>
            <a:ext cx="363537" cy="68580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50000">
                <a:schemeClr val="hlink"/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5" name="Freeform 1027"/>
          <p:cNvSpPr>
            <a:spLocks/>
          </p:cNvSpPr>
          <p:nvPr/>
        </p:nvSpPr>
        <p:spPr bwMode="white">
          <a:xfrm>
            <a:off x="-11113" y="4489450"/>
            <a:ext cx="6235701" cy="2368550"/>
          </a:xfrm>
          <a:custGeom>
            <a:avLst/>
            <a:gdLst/>
            <a:ahLst/>
            <a:cxnLst>
              <a:cxn ang="0">
                <a:pos x="0" y="1491"/>
              </a:cxn>
              <a:cxn ang="0">
                <a:pos x="0" y="0"/>
              </a:cxn>
              <a:cxn ang="0">
                <a:pos x="171" y="3"/>
              </a:cxn>
              <a:cxn ang="0">
                <a:pos x="355" y="9"/>
              </a:cxn>
              <a:cxn ang="0">
                <a:pos x="499" y="21"/>
              </a:cxn>
              <a:cxn ang="0">
                <a:pos x="650" y="36"/>
              </a:cxn>
              <a:cxn ang="0">
                <a:pos x="809" y="54"/>
              </a:cxn>
              <a:cxn ang="0">
                <a:pos x="957" y="78"/>
              </a:cxn>
              <a:cxn ang="0">
                <a:pos x="1119" y="105"/>
              </a:cxn>
              <a:cxn ang="0">
                <a:pos x="1261" y="133"/>
              </a:cxn>
              <a:cxn ang="0">
                <a:pos x="1441" y="175"/>
              </a:cxn>
              <a:cxn ang="0">
                <a:pos x="1598" y="217"/>
              </a:cxn>
              <a:cxn ang="0">
                <a:pos x="1763" y="269"/>
              </a:cxn>
              <a:cxn ang="0">
                <a:pos x="1887" y="308"/>
              </a:cxn>
              <a:cxn ang="0">
                <a:pos x="2085" y="384"/>
              </a:cxn>
              <a:cxn ang="0">
                <a:pos x="2230" y="444"/>
              </a:cxn>
              <a:cxn ang="0">
                <a:pos x="2456" y="547"/>
              </a:cxn>
              <a:cxn ang="0">
                <a:pos x="2666" y="662"/>
              </a:cxn>
              <a:cxn ang="0">
                <a:pos x="2859" y="786"/>
              </a:cxn>
              <a:cxn ang="0">
                <a:pos x="3046" y="920"/>
              </a:cxn>
              <a:cxn ang="0">
                <a:pos x="3193" y="1038"/>
              </a:cxn>
              <a:cxn ang="0">
                <a:pos x="3332" y="1168"/>
              </a:cxn>
              <a:cxn ang="0">
                <a:pos x="3440" y="1280"/>
              </a:cxn>
              <a:cxn ang="0">
                <a:pos x="3524" y="1380"/>
              </a:cxn>
              <a:cxn ang="0">
                <a:pos x="3624" y="1491"/>
              </a:cxn>
              <a:cxn ang="0">
                <a:pos x="3608" y="1491"/>
              </a:cxn>
              <a:cxn ang="0">
                <a:pos x="0" y="1491"/>
              </a:cxn>
            </a:cxnLst>
            <a:rect l="0" t="0" r="r" b="b"/>
            <a:pathLst>
              <a:path w="3625" h="1492">
                <a:moveTo>
                  <a:pt x="0" y="1491"/>
                </a:moveTo>
                <a:lnTo>
                  <a:pt x="0" y="0"/>
                </a:lnTo>
                <a:lnTo>
                  <a:pt x="171" y="3"/>
                </a:lnTo>
                <a:lnTo>
                  <a:pt x="355" y="9"/>
                </a:lnTo>
                <a:lnTo>
                  <a:pt x="499" y="21"/>
                </a:lnTo>
                <a:lnTo>
                  <a:pt x="650" y="36"/>
                </a:lnTo>
                <a:lnTo>
                  <a:pt x="809" y="54"/>
                </a:lnTo>
                <a:lnTo>
                  <a:pt x="957" y="78"/>
                </a:lnTo>
                <a:lnTo>
                  <a:pt x="1119" y="105"/>
                </a:lnTo>
                <a:lnTo>
                  <a:pt x="1261" y="133"/>
                </a:lnTo>
                <a:lnTo>
                  <a:pt x="1441" y="175"/>
                </a:lnTo>
                <a:lnTo>
                  <a:pt x="1598" y="217"/>
                </a:lnTo>
                <a:lnTo>
                  <a:pt x="1763" y="269"/>
                </a:lnTo>
                <a:lnTo>
                  <a:pt x="1887" y="308"/>
                </a:lnTo>
                <a:lnTo>
                  <a:pt x="2085" y="384"/>
                </a:lnTo>
                <a:lnTo>
                  <a:pt x="2230" y="444"/>
                </a:lnTo>
                <a:lnTo>
                  <a:pt x="2456" y="547"/>
                </a:lnTo>
                <a:lnTo>
                  <a:pt x="2666" y="662"/>
                </a:lnTo>
                <a:lnTo>
                  <a:pt x="2859" y="786"/>
                </a:lnTo>
                <a:lnTo>
                  <a:pt x="3046" y="920"/>
                </a:lnTo>
                <a:lnTo>
                  <a:pt x="3193" y="1038"/>
                </a:lnTo>
                <a:lnTo>
                  <a:pt x="3332" y="1168"/>
                </a:lnTo>
                <a:lnTo>
                  <a:pt x="3440" y="1280"/>
                </a:lnTo>
                <a:lnTo>
                  <a:pt x="3524" y="1380"/>
                </a:lnTo>
                <a:lnTo>
                  <a:pt x="3624" y="1491"/>
                </a:lnTo>
                <a:lnTo>
                  <a:pt x="3608" y="1491"/>
                </a:lnTo>
                <a:lnTo>
                  <a:pt x="0" y="1491"/>
                </a:lnTo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 w="9525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6" name="Freeform 1028"/>
          <p:cNvSpPr>
            <a:spLocks/>
          </p:cNvSpPr>
          <p:nvPr/>
        </p:nvSpPr>
        <p:spPr bwMode="white">
          <a:xfrm>
            <a:off x="0" y="3817938"/>
            <a:ext cx="8845550" cy="3019425"/>
          </a:xfrm>
          <a:custGeom>
            <a:avLst/>
            <a:gdLst/>
            <a:ahLst/>
            <a:cxnLst>
              <a:cxn ang="0">
                <a:pos x="2718" y="405"/>
              </a:cxn>
              <a:cxn ang="0">
                <a:pos x="2466" y="333"/>
              </a:cxn>
              <a:cxn ang="0">
                <a:pos x="2202" y="261"/>
              </a:cxn>
              <a:cxn ang="0">
                <a:pos x="1929" y="198"/>
              </a:cxn>
              <a:cxn ang="0">
                <a:pos x="1695" y="153"/>
              </a:cxn>
              <a:cxn ang="0">
                <a:pos x="1434" y="111"/>
              </a:cxn>
              <a:cxn ang="0">
                <a:pos x="1188" y="75"/>
              </a:cxn>
              <a:cxn ang="0">
                <a:pos x="957" y="48"/>
              </a:cxn>
              <a:cxn ang="0">
                <a:pos x="747" y="30"/>
              </a:cxn>
              <a:cxn ang="0">
                <a:pos x="501" y="15"/>
              </a:cxn>
              <a:cxn ang="0">
                <a:pos x="246" y="3"/>
              </a:cxn>
              <a:cxn ang="0">
                <a:pos x="0" y="0"/>
              </a:cxn>
              <a:cxn ang="0">
                <a:pos x="0" y="275"/>
              </a:cxn>
              <a:cxn ang="0">
                <a:pos x="0" y="345"/>
              </a:cxn>
              <a:cxn ang="0">
                <a:pos x="0" y="275"/>
              </a:cxn>
              <a:cxn ang="0">
                <a:pos x="0" y="342"/>
              </a:cxn>
              <a:cxn ang="0">
                <a:pos x="339" y="351"/>
              </a:cxn>
              <a:cxn ang="0">
                <a:pos x="606" y="372"/>
              </a:cxn>
              <a:cxn ang="0">
                <a:pos x="852" y="399"/>
              </a:cxn>
              <a:cxn ang="0">
                <a:pos x="1068" y="435"/>
              </a:cxn>
              <a:cxn ang="0">
                <a:pos x="1275" y="474"/>
              </a:cxn>
              <a:cxn ang="0">
                <a:pos x="1545" y="540"/>
              </a:cxn>
              <a:cxn ang="0">
                <a:pos x="1761" y="603"/>
              </a:cxn>
              <a:cxn ang="0">
                <a:pos x="1971" y="678"/>
              </a:cxn>
              <a:cxn ang="0">
                <a:pos x="2166" y="747"/>
              </a:cxn>
              <a:cxn ang="0">
                <a:pos x="2397" y="852"/>
              </a:cxn>
              <a:cxn ang="0">
                <a:pos x="2613" y="960"/>
              </a:cxn>
              <a:cxn ang="0">
                <a:pos x="2832" y="1095"/>
              </a:cxn>
              <a:cxn ang="0">
                <a:pos x="3012" y="1212"/>
              </a:cxn>
              <a:cxn ang="0">
                <a:pos x="3186" y="1347"/>
              </a:cxn>
              <a:cxn ang="0">
                <a:pos x="3351" y="1497"/>
              </a:cxn>
              <a:cxn ang="0">
                <a:pos x="3480" y="1629"/>
              </a:cxn>
              <a:cxn ang="0">
                <a:pos x="3612" y="1785"/>
              </a:cxn>
              <a:cxn ang="0">
                <a:pos x="3699" y="1901"/>
              </a:cxn>
              <a:cxn ang="0">
                <a:pos x="5142" y="1901"/>
              </a:cxn>
              <a:cxn ang="0">
                <a:pos x="5076" y="1827"/>
              </a:cxn>
              <a:cxn ang="0">
                <a:pos x="4968" y="1707"/>
              </a:cxn>
              <a:cxn ang="0">
                <a:pos x="4797" y="1539"/>
              </a:cxn>
              <a:cxn ang="0">
                <a:pos x="4617" y="1383"/>
              </a:cxn>
              <a:cxn ang="0">
                <a:pos x="4410" y="1221"/>
              </a:cxn>
              <a:cxn ang="0">
                <a:pos x="4185" y="1071"/>
              </a:cxn>
              <a:cxn ang="0">
                <a:pos x="3960" y="939"/>
              </a:cxn>
              <a:cxn ang="0">
                <a:pos x="3708" y="801"/>
              </a:cxn>
              <a:cxn ang="0">
                <a:pos x="3492" y="702"/>
              </a:cxn>
              <a:cxn ang="0">
                <a:pos x="3231" y="588"/>
              </a:cxn>
              <a:cxn ang="0">
                <a:pos x="2964" y="489"/>
              </a:cxn>
              <a:cxn ang="0">
                <a:pos x="2718" y="405"/>
              </a:cxn>
            </a:cxnLst>
            <a:rect l="0" t="0" r="r" b="b"/>
            <a:pathLst>
              <a:path w="5143" h="1902">
                <a:moveTo>
                  <a:pt x="2718" y="405"/>
                </a:moveTo>
                <a:lnTo>
                  <a:pt x="2466" y="333"/>
                </a:lnTo>
                <a:lnTo>
                  <a:pt x="2202" y="261"/>
                </a:lnTo>
                <a:lnTo>
                  <a:pt x="1929" y="198"/>
                </a:lnTo>
                <a:lnTo>
                  <a:pt x="1695" y="153"/>
                </a:lnTo>
                <a:lnTo>
                  <a:pt x="1434" y="111"/>
                </a:lnTo>
                <a:lnTo>
                  <a:pt x="1188" y="75"/>
                </a:lnTo>
                <a:lnTo>
                  <a:pt x="957" y="48"/>
                </a:lnTo>
                <a:lnTo>
                  <a:pt x="747" y="30"/>
                </a:lnTo>
                <a:lnTo>
                  <a:pt x="501" y="15"/>
                </a:lnTo>
                <a:lnTo>
                  <a:pt x="246" y="3"/>
                </a:lnTo>
                <a:lnTo>
                  <a:pt x="0" y="0"/>
                </a:lnTo>
                <a:lnTo>
                  <a:pt x="0" y="275"/>
                </a:lnTo>
                <a:lnTo>
                  <a:pt x="0" y="345"/>
                </a:lnTo>
                <a:lnTo>
                  <a:pt x="0" y="275"/>
                </a:lnTo>
                <a:lnTo>
                  <a:pt x="0" y="342"/>
                </a:lnTo>
                <a:lnTo>
                  <a:pt x="339" y="351"/>
                </a:lnTo>
                <a:lnTo>
                  <a:pt x="606" y="372"/>
                </a:lnTo>
                <a:lnTo>
                  <a:pt x="852" y="399"/>
                </a:lnTo>
                <a:lnTo>
                  <a:pt x="1068" y="435"/>
                </a:lnTo>
                <a:lnTo>
                  <a:pt x="1275" y="474"/>
                </a:lnTo>
                <a:lnTo>
                  <a:pt x="1545" y="540"/>
                </a:lnTo>
                <a:lnTo>
                  <a:pt x="1761" y="603"/>
                </a:lnTo>
                <a:lnTo>
                  <a:pt x="1971" y="678"/>
                </a:lnTo>
                <a:lnTo>
                  <a:pt x="2166" y="747"/>
                </a:lnTo>
                <a:lnTo>
                  <a:pt x="2397" y="852"/>
                </a:lnTo>
                <a:lnTo>
                  <a:pt x="2613" y="960"/>
                </a:lnTo>
                <a:lnTo>
                  <a:pt x="2832" y="1095"/>
                </a:lnTo>
                <a:lnTo>
                  <a:pt x="3012" y="1212"/>
                </a:lnTo>
                <a:lnTo>
                  <a:pt x="3186" y="1347"/>
                </a:lnTo>
                <a:lnTo>
                  <a:pt x="3351" y="1497"/>
                </a:lnTo>
                <a:lnTo>
                  <a:pt x="3480" y="1629"/>
                </a:lnTo>
                <a:lnTo>
                  <a:pt x="3612" y="1785"/>
                </a:lnTo>
                <a:lnTo>
                  <a:pt x="3699" y="1901"/>
                </a:lnTo>
                <a:lnTo>
                  <a:pt x="5142" y="1901"/>
                </a:lnTo>
                <a:lnTo>
                  <a:pt x="5076" y="1827"/>
                </a:lnTo>
                <a:lnTo>
                  <a:pt x="4968" y="1707"/>
                </a:lnTo>
                <a:lnTo>
                  <a:pt x="4797" y="1539"/>
                </a:lnTo>
                <a:lnTo>
                  <a:pt x="4617" y="1383"/>
                </a:lnTo>
                <a:lnTo>
                  <a:pt x="4410" y="1221"/>
                </a:lnTo>
                <a:lnTo>
                  <a:pt x="4185" y="1071"/>
                </a:lnTo>
                <a:lnTo>
                  <a:pt x="3960" y="939"/>
                </a:lnTo>
                <a:lnTo>
                  <a:pt x="3708" y="801"/>
                </a:lnTo>
                <a:lnTo>
                  <a:pt x="3492" y="702"/>
                </a:lnTo>
                <a:lnTo>
                  <a:pt x="3231" y="588"/>
                </a:lnTo>
                <a:lnTo>
                  <a:pt x="2964" y="489"/>
                </a:lnTo>
                <a:lnTo>
                  <a:pt x="2718" y="405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7" name="Freeform 1029"/>
          <p:cNvSpPr>
            <a:spLocks/>
          </p:cNvSpPr>
          <p:nvPr/>
        </p:nvSpPr>
        <p:spPr bwMode="white">
          <a:xfrm>
            <a:off x="0" y="3146425"/>
            <a:ext cx="9906000" cy="36909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558" y="357"/>
              </a:cxn>
              <a:cxn ang="0">
                <a:pos x="807" y="375"/>
              </a:cxn>
              <a:cxn ang="0">
                <a:pos x="1056" y="399"/>
              </a:cxn>
              <a:cxn ang="0">
                <a:pos x="1272" y="426"/>
              </a:cxn>
              <a:cxn ang="0">
                <a:pos x="1539" y="465"/>
              </a:cxn>
              <a:cxn ang="0">
                <a:pos x="1791" y="510"/>
              </a:cxn>
              <a:cxn ang="0">
                <a:pos x="2076" y="570"/>
              </a:cxn>
              <a:cxn ang="0">
                <a:pos x="2334" y="630"/>
              </a:cxn>
              <a:cxn ang="0">
                <a:pos x="2544" y="687"/>
              </a:cxn>
              <a:cxn ang="0">
                <a:pos x="2775" y="759"/>
              </a:cxn>
              <a:cxn ang="0">
                <a:pos x="3003" y="837"/>
              </a:cxn>
              <a:cxn ang="0">
                <a:pos x="3231" y="924"/>
              </a:cxn>
              <a:cxn ang="0">
                <a:pos x="3438" y="1005"/>
              </a:cxn>
              <a:cxn ang="0">
                <a:pos x="3663" y="1110"/>
              </a:cxn>
              <a:cxn ang="0">
                <a:pos x="3903" y="1233"/>
              </a:cxn>
              <a:cxn ang="0">
                <a:pos x="4149" y="1374"/>
              </a:cxn>
              <a:cxn ang="0">
                <a:pos x="4353" y="1506"/>
              </a:cxn>
              <a:cxn ang="0">
                <a:pos x="4491" y="1602"/>
              </a:cxn>
              <a:cxn ang="0">
                <a:pos x="4668" y="1740"/>
              </a:cxn>
              <a:cxn ang="0">
                <a:pos x="4824" y="1875"/>
              </a:cxn>
              <a:cxn ang="0">
                <a:pos x="4968" y="2016"/>
              </a:cxn>
              <a:cxn ang="0">
                <a:pos x="5100" y="2154"/>
              </a:cxn>
              <a:cxn ang="0">
                <a:pos x="5238" y="2324"/>
              </a:cxn>
              <a:cxn ang="0">
                <a:pos x="5759" y="2324"/>
              </a:cxn>
              <a:cxn ang="0">
                <a:pos x="5759" y="1245"/>
              </a:cxn>
              <a:cxn ang="0">
                <a:pos x="5580" y="1119"/>
              </a:cxn>
              <a:cxn ang="0">
                <a:pos x="5400" y="1020"/>
              </a:cxn>
              <a:cxn ang="0">
                <a:pos x="5205" y="918"/>
              </a:cxn>
              <a:cxn ang="0">
                <a:pos x="5031" y="837"/>
              </a:cxn>
              <a:cxn ang="0">
                <a:pos x="4866" y="771"/>
              </a:cxn>
              <a:cxn ang="0">
                <a:pos x="4710" y="711"/>
              </a:cxn>
              <a:cxn ang="0">
                <a:pos x="4545" y="651"/>
              </a:cxn>
              <a:cxn ang="0">
                <a:pos x="4386" y="600"/>
              </a:cxn>
              <a:cxn ang="0">
                <a:pos x="4248" y="552"/>
              </a:cxn>
              <a:cxn ang="0">
                <a:pos x="3993" y="483"/>
              </a:cxn>
              <a:cxn ang="0">
                <a:pos x="3777" y="423"/>
              </a:cxn>
              <a:cxn ang="0">
                <a:pos x="3564" y="375"/>
              </a:cxn>
              <a:cxn ang="0">
                <a:pos x="3282" y="312"/>
              </a:cxn>
              <a:cxn ang="0">
                <a:pos x="3003" y="261"/>
              </a:cxn>
              <a:cxn ang="0">
                <a:pos x="2733" y="213"/>
              </a:cxn>
              <a:cxn ang="0">
                <a:pos x="2451" y="171"/>
              </a:cxn>
              <a:cxn ang="0">
                <a:pos x="2211" y="138"/>
              </a:cxn>
              <a:cxn ang="0">
                <a:pos x="1974" y="108"/>
              </a:cxn>
              <a:cxn ang="0">
                <a:pos x="1665" y="81"/>
              </a:cxn>
              <a:cxn ang="0">
                <a:pos x="1437" y="60"/>
              </a:cxn>
              <a:cxn ang="0">
                <a:pos x="1125" y="36"/>
              </a:cxn>
              <a:cxn ang="0">
                <a:pos x="828" y="21"/>
              </a:cxn>
              <a:cxn ang="0">
                <a:pos x="558" y="12"/>
              </a:cxn>
              <a:cxn ang="0">
                <a:pos x="282" y="3"/>
              </a:cxn>
              <a:cxn ang="0">
                <a:pos x="0" y="0"/>
              </a:cxn>
            </a:cxnLst>
            <a:rect l="0" t="0" r="r" b="b"/>
            <a:pathLst>
              <a:path w="5760" h="2325">
                <a:moveTo>
                  <a:pt x="0" y="0"/>
                </a:moveTo>
                <a:lnTo>
                  <a:pt x="0" y="339"/>
                </a:lnTo>
                <a:lnTo>
                  <a:pt x="558" y="357"/>
                </a:lnTo>
                <a:lnTo>
                  <a:pt x="807" y="375"/>
                </a:lnTo>
                <a:lnTo>
                  <a:pt x="1056" y="399"/>
                </a:lnTo>
                <a:lnTo>
                  <a:pt x="1272" y="426"/>
                </a:lnTo>
                <a:lnTo>
                  <a:pt x="1539" y="465"/>
                </a:lnTo>
                <a:lnTo>
                  <a:pt x="1791" y="510"/>
                </a:lnTo>
                <a:lnTo>
                  <a:pt x="2076" y="570"/>
                </a:lnTo>
                <a:lnTo>
                  <a:pt x="2334" y="630"/>
                </a:lnTo>
                <a:lnTo>
                  <a:pt x="2544" y="687"/>
                </a:lnTo>
                <a:lnTo>
                  <a:pt x="2775" y="759"/>
                </a:lnTo>
                <a:lnTo>
                  <a:pt x="3003" y="837"/>
                </a:lnTo>
                <a:lnTo>
                  <a:pt x="3231" y="924"/>
                </a:lnTo>
                <a:lnTo>
                  <a:pt x="3438" y="1005"/>
                </a:lnTo>
                <a:lnTo>
                  <a:pt x="3663" y="1110"/>
                </a:lnTo>
                <a:lnTo>
                  <a:pt x="3903" y="1233"/>
                </a:lnTo>
                <a:lnTo>
                  <a:pt x="4149" y="1374"/>
                </a:lnTo>
                <a:lnTo>
                  <a:pt x="4353" y="1506"/>
                </a:lnTo>
                <a:lnTo>
                  <a:pt x="4491" y="1602"/>
                </a:lnTo>
                <a:lnTo>
                  <a:pt x="4668" y="1740"/>
                </a:lnTo>
                <a:lnTo>
                  <a:pt x="4824" y="1875"/>
                </a:lnTo>
                <a:lnTo>
                  <a:pt x="4968" y="2016"/>
                </a:lnTo>
                <a:lnTo>
                  <a:pt x="5100" y="2154"/>
                </a:lnTo>
                <a:lnTo>
                  <a:pt x="5238" y="2324"/>
                </a:lnTo>
                <a:lnTo>
                  <a:pt x="5759" y="2324"/>
                </a:lnTo>
                <a:lnTo>
                  <a:pt x="5759" y="1245"/>
                </a:lnTo>
                <a:lnTo>
                  <a:pt x="5580" y="1119"/>
                </a:lnTo>
                <a:lnTo>
                  <a:pt x="5400" y="1020"/>
                </a:lnTo>
                <a:lnTo>
                  <a:pt x="5205" y="918"/>
                </a:lnTo>
                <a:lnTo>
                  <a:pt x="5031" y="837"/>
                </a:lnTo>
                <a:lnTo>
                  <a:pt x="4866" y="771"/>
                </a:lnTo>
                <a:lnTo>
                  <a:pt x="4710" y="711"/>
                </a:lnTo>
                <a:lnTo>
                  <a:pt x="4545" y="651"/>
                </a:lnTo>
                <a:lnTo>
                  <a:pt x="4386" y="600"/>
                </a:lnTo>
                <a:lnTo>
                  <a:pt x="4248" y="552"/>
                </a:lnTo>
                <a:lnTo>
                  <a:pt x="3993" y="483"/>
                </a:lnTo>
                <a:lnTo>
                  <a:pt x="3777" y="423"/>
                </a:lnTo>
                <a:lnTo>
                  <a:pt x="3564" y="375"/>
                </a:lnTo>
                <a:lnTo>
                  <a:pt x="3282" y="312"/>
                </a:lnTo>
                <a:lnTo>
                  <a:pt x="3003" y="261"/>
                </a:lnTo>
                <a:lnTo>
                  <a:pt x="2733" y="213"/>
                </a:lnTo>
                <a:lnTo>
                  <a:pt x="2451" y="171"/>
                </a:lnTo>
                <a:lnTo>
                  <a:pt x="2211" y="138"/>
                </a:lnTo>
                <a:lnTo>
                  <a:pt x="1974" y="108"/>
                </a:lnTo>
                <a:lnTo>
                  <a:pt x="1665" y="81"/>
                </a:lnTo>
                <a:lnTo>
                  <a:pt x="1437" y="60"/>
                </a:lnTo>
                <a:lnTo>
                  <a:pt x="1125" y="36"/>
                </a:lnTo>
                <a:lnTo>
                  <a:pt x="828" y="21"/>
                </a:lnTo>
                <a:lnTo>
                  <a:pt x="558" y="12"/>
                </a:lnTo>
                <a:lnTo>
                  <a:pt x="282" y="3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8" name="Freeform 1030"/>
          <p:cNvSpPr>
            <a:spLocks/>
          </p:cNvSpPr>
          <p:nvPr/>
        </p:nvSpPr>
        <p:spPr bwMode="white">
          <a:xfrm>
            <a:off x="0" y="2460625"/>
            <a:ext cx="9906000" cy="24971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51"/>
              </a:cxn>
              <a:cxn ang="0">
                <a:pos x="282" y="357"/>
              </a:cxn>
              <a:cxn ang="0">
                <a:pos x="627" y="363"/>
              </a:cxn>
              <a:cxn ang="0">
                <a:pos x="960" y="375"/>
              </a:cxn>
              <a:cxn ang="0">
                <a:pos x="1218" y="393"/>
              </a:cxn>
              <a:cxn ang="0">
                <a:pos x="1470" y="411"/>
              </a:cxn>
              <a:cxn ang="0">
                <a:pos x="1746" y="435"/>
              </a:cxn>
              <a:cxn ang="0">
                <a:pos x="2022" y="462"/>
              </a:cxn>
              <a:cxn ang="0">
                <a:pos x="2340" y="504"/>
              </a:cxn>
              <a:cxn ang="0">
                <a:pos x="2664" y="549"/>
              </a:cxn>
              <a:cxn ang="0">
                <a:pos x="2952" y="597"/>
              </a:cxn>
              <a:cxn ang="0">
                <a:pos x="3225" y="648"/>
              </a:cxn>
              <a:cxn ang="0">
                <a:pos x="3513" y="708"/>
              </a:cxn>
              <a:cxn ang="0">
                <a:pos x="3693" y="750"/>
              </a:cxn>
              <a:cxn ang="0">
                <a:pos x="3936" y="810"/>
              </a:cxn>
              <a:cxn ang="0">
                <a:pos x="4095" y="855"/>
              </a:cxn>
              <a:cxn ang="0">
                <a:pos x="4281" y="909"/>
              </a:cxn>
              <a:cxn ang="0">
                <a:pos x="4503" y="981"/>
              </a:cxn>
              <a:cxn ang="0">
                <a:pos x="4704" y="1053"/>
              </a:cxn>
              <a:cxn ang="0">
                <a:pos x="4911" y="1131"/>
              </a:cxn>
              <a:cxn ang="0">
                <a:pos x="5073" y="1197"/>
              </a:cxn>
              <a:cxn ang="0">
                <a:pos x="5256" y="1281"/>
              </a:cxn>
              <a:cxn ang="0">
                <a:pos x="5475" y="1401"/>
              </a:cxn>
              <a:cxn ang="0">
                <a:pos x="5628" y="1482"/>
              </a:cxn>
              <a:cxn ang="0">
                <a:pos x="5759" y="1572"/>
              </a:cxn>
              <a:cxn ang="0">
                <a:pos x="5759" y="633"/>
              </a:cxn>
              <a:cxn ang="0">
                <a:pos x="5493" y="570"/>
              </a:cxn>
              <a:cxn ang="0">
                <a:pos x="5214" y="501"/>
              </a:cxn>
              <a:cxn ang="0">
                <a:pos x="4950" y="444"/>
              </a:cxn>
              <a:cxn ang="0">
                <a:pos x="4701" y="396"/>
              </a:cxn>
              <a:cxn ang="0">
                <a:pos x="4425" y="348"/>
              </a:cxn>
              <a:cxn ang="0">
                <a:pos x="4110" y="294"/>
              </a:cxn>
              <a:cxn ang="0">
                <a:pos x="3813" y="252"/>
              </a:cxn>
              <a:cxn ang="0">
                <a:pos x="3549" y="213"/>
              </a:cxn>
              <a:cxn ang="0">
                <a:pos x="3261" y="183"/>
              </a:cxn>
              <a:cxn ang="0">
                <a:pos x="3015" y="153"/>
              </a:cxn>
              <a:cxn ang="0">
                <a:pos x="2757" y="129"/>
              </a:cxn>
              <a:cxn ang="0">
                <a:pos x="2520" y="105"/>
              </a:cxn>
              <a:cxn ang="0">
                <a:pos x="2301" y="87"/>
              </a:cxn>
              <a:cxn ang="0">
                <a:pos x="2013" y="66"/>
              </a:cxn>
              <a:cxn ang="0">
                <a:pos x="1731" y="48"/>
              </a:cxn>
              <a:cxn ang="0">
                <a:pos x="1524" y="39"/>
              </a:cxn>
              <a:cxn ang="0">
                <a:pos x="1260" y="27"/>
              </a:cxn>
              <a:cxn ang="0">
                <a:pos x="966" y="15"/>
              </a:cxn>
              <a:cxn ang="0">
                <a:pos x="714" y="12"/>
              </a:cxn>
              <a:cxn ang="0">
                <a:pos x="510" y="6"/>
              </a:cxn>
              <a:cxn ang="0">
                <a:pos x="243" y="0"/>
              </a:cxn>
              <a:cxn ang="0">
                <a:pos x="0" y="0"/>
              </a:cxn>
            </a:cxnLst>
            <a:rect l="0" t="0" r="r" b="b"/>
            <a:pathLst>
              <a:path w="5760" h="1573">
                <a:moveTo>
                  <a:pt x="0" y="0"/>
                </a:moveTo>
                <a:lnTo>
                  <a:pt x="0" y="351"/>
                </a:lnTo>
                <a:lnTo>
                  <a:pt x="282" y="357"/>
                </a:lnTo>
                <a:lnTo>
                  <a:pt x="627" y="363"/>
                </a:lnTo>
                <a:lnTo>
                  <a:pt x="960" y="375"/>
                </a:lnTo>
                <a:lnTo>
                  <a:pt x="1218" y="393"/>
                </a:lnTo>
                <a:lnTo>
                  <a:pt x="1470" y="411"/>
                </a:lnTo>
                <a:lnTo>
                  <a:pt x="1746" y="435"/>
                </a:lnTo>
                <a:lnTo>
                  <a:pt x="2022" y="462"/>
                </a:lnTo>
                <a:lnTo>
                  <a:pt x="2340" y="504"/>
                </a:lnTo>
                <a:lnTo>
                  <a:pt x="2664" y="549"/>
                </a:lnTo>
                <a:lnTo>
                  <a:pt x="2952" y="597"/>
                </a:lnTo>
                <a:lnTo>
                  <a:pt x="3225" y="648"/>
                </a:lnTo>
                <a:lnTo>
                  <a:pt x="3513" y="708"/>
                </a:lnTo>
                <a:lnTo>
                  <a:pt x="3693" y="750"/>
                </a:lnTo>
                <a:lnTo>
                  <a:pt x="3936" y="810"/>
                </a:lnTo>
                <a:lnTo>
                  <a:pt x="4095" y="855"/>
                </a:lnTo>
                <a:lnTo>
                  <a:pt x="4281" y="909"/>
                </a:lnTo>
                <a:lnTo>
                  <a:pt x="4503" y="981"/>
                </a:lnTo>
                <a:lnTo>
                  <a:pt x="4704" y="1053"/>
                </a:lnTo>
                <a:lnTo>
                  <a:pt x="4911" y="1131"/>
                </a:lnTo>
                <a:lnTo>
                  <a:pt x="5073" y="1197"/>
                </a:lnTo>
                <a:lnTo>
                  <a:pt x="5256" y="1281"/>
                </a:lnTo>
                <a:lnTo>
                  <a:pt x="5475" y="1401"/>
                </a:lnTo>
                <a:lnTo>
                  <a:pt x="5628" y="1482"/>
                </a:lnTo>
                <a:lnTo>
                  <a:pt x="5759" y="1572"/>
                </a:lnTo>
                <a:lnTo>
                  <a:pt x="5759" y="633"/>
                </a:lnTo>
                <a:lnTo>
                  <a:pt x="5493" y="570"/>
                </a:lnTo>
                <a:lnTo>
                  <a:pt x="5214" y="501"/>
                </a:lnTo>
                <a:lnTo>
                  <a:pt x="4950" y="444"/>
                </a:lnTo>
                <a:lnTo>
                  <a:pt x="4701" y="396"/>
                </a:lnTo>
                <a:lnTo>
                  <a:pt x="4425" y="348"/>
                </a:lnTo>
                <a:lnTo>
                  <a:pt x="4110" y="294"/>
                </a:lnTo>
                <a:lnTo>
                  <a:pt x="3813" y="252"/>
                </a:lnTo>
                <a:lnTo>
                  <a:pt x="3549" y="213"/>
                </a:lnTo>
                <a:lnTo>
                  <a:pt x="3261" y="183"/>
                </a:lnTo>
                <a:lnTo>
                  <a:pt x="3015" y="153"/>
                </a:lnTo>
                <a:lnTo>
                  <a:pt x="2757" y="129"/>
                </a:lnTo>
                <a:lnTo>
                  <a:pt x="2520" y="105"/>
                </a:lnTo>
                <a:lnTo>
                  <a:pt x="2301" y="87"/>
                </a:lnTo>
                <a:lnTo>
                  <a:pt x="2013" y="66"/>
                </a:lnTo>
                <a:lnTo>
                  <a:pt x="1731" y="48"/>
                </a:lnTo>
                <a:lnTo>
                  <a:pt x="1524" y="39"/>
                </a:lnTo>
                <a:lnTo>
                  <a:pt x="1260" y="27"/>
                </a:lnTo>
                <a:lnTo>
                  <a:pt x="966" y="15"/>
                </a:lnTo>
                <a:lnTo>
                  <a:pt x="714" y="12"/>
                </a:lnTo>
                <a:lnTo>
                  <a:pt x="510" y="6"/>
                </a:lnTo>
                <a:lnTo>
                  <a:pt x="24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79" name="Freeform 1031"/>
          <p:cNvSpPr>
            <a:spLocks/>
          </p:cNvSpPr>
          <p:nvPr/>
        </p:nvSpPr>
        <p:spPr bwMode="white">
          <a:xfrm>
            <a:off x="0" y="1793875"/>
            <a:ext cx="9906000" cy="15398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39"/>
              </a:cxn>
              <a:cxn ang="0">
                <a:pos x="318" y="342"/>
              </a:cxn>
              <a:cxn ang="0">
                <a:pos x="591" y="348"/>
              </a:cxn>
              <a:cxn ang="0">
                <a:pos x="846" y="354"/>
              </a:cxn>
              <a:cxn ang="0">
                <a:pos x="1074" y="360"/>
              </a:cxn>
              <a:cxn ang="0">
                <a:pos x="1314" y="366"/>
              </a:cxn>
              <a:cxn ang="0">
                <a:pos x="1599" y="381"/>
              </a:cxn>
              <a:cxn ang="0">
                <a:pos x="1911" y="399"/>
              </a:cxn>
              <a:cxn ang="0">
                <a:pos x="2241" y="420"/>
              </a:cxn>
              <a:cxn ang="0">
                <a:pos x="2619" y="453"/>
              </a:cxn>
              <a:cxn ang="0">
                <a:pos x="2889" y="477"/>
              </a:cxn>
              <a:cxn ang="0">
                <a:pos x="3177" y="507"/>
              </a:cxn>
              <a:cxn ang="0">
                <a:pos x="3498" y="543"/>
              </a:cxn>
              <a:cxn ang="0">
                <a:pos x="3813" y="585"/>
              </a:cxn>
              <a:cxn ang="0">
                <a:pos x="4044" y="618"/>
              </a:cxn>
              <a:cxn ang="0">
                <a:pos x="4365" y="669"/>
              </a:cxn>
              <a:cxn ang="0">
                <a:pos x="4683" y="726"/>
              </a:cxn>
              <a:cxn ang="0">
                <a:pos x="4980" y="786"/>
              </a:cxn>
              <a:cxn ang="0">
                <a:pos x="5268" y="846"/>
              </a:cxn>
              <a:cxn ang="0">
                <a:pos x="5646" y="942"/>
              </a:cxn>
              <a:cxn ang="0">
                <a:pos x="5759" y="969"/>
              </a:cxn>
              <a:cxn ang="0">
                <a:pos x="5759" y="0"/>
              </a:cxn>
              <a:cxn ang="0">
                <a:pos x="0" y="0"/>
              </a:cxn>
            </a:cxnLst>
            <a:rect l="0" t="0" r="r" b="b"/>
            <a:pathLst>
              <a:path w="5760" h="970">
                <a:moveTo>
                  <a:pt x="0" y="0"/>
                </a:moveTo>
                <a:lnTo>
                  <a:pt x="0" y="339"/>
                </a:lnTo>
                <a:lnTo>
                  <a:pt x="318" y="342"/>
                </a:lnTo>
                <a:lnTo>
                  <a:pt x="591" y="348"/>
                </a:lnTo>
                <a:lnTo>
                  <a:pt x="846" y="354"/>
                </a:lnTo>
                <a:lnTo>
                  <a:pt x="1074" y="360"/>
                </a:lnTo>
                <a:lnTo>
                  <a:pt x="1314" y="366"/>
                </a:lnTo>
                <a:lnTo>
                  <a:pt x="1599" y="381"/>
                </a:lnTo>
                <a:lnTo>
                  <a:pt x="1911" y="399"/>
                </a:lnTo>
                <a:lnTo>
                  <a:pt x="2241" y="420"/>
                </a:lnTo>
                <a:lnTo>
                  <a:pt x="2619" y="453"/>
                </a:lnTo>
                <a:lnTo>
                  <a:pt x="2889" y="477"/>
                </a:lnTo>
                <a:lnTo>
                  <a:pt x="3177" y="507"/>
                </a:lnTo>
                <a:lnTo>
                  <a:pt x="3498" y="543"/>
                </a:lnTo>
                <a:lnTo>
                  <a:pt x="3813" y="585"/>
                </a:lnTo>
                <a:lnTo>
                  <a:pt x="4044" y="618"/>
                </a:lnTo>
                <a:lnTo>
                  <a:pt x="4365" y="669"/>
                </a:lnTo>
                <a:lnTo>
                  <a:pt x="4683" y="726"/>
                </a:lnTo>
                <a:lnTo>
                  <a:pt x="4980" y="786"/>
                </a:lnTo>
                <a:lnTo>
                  <a:pt x="5268" y="846"/>
                </a:lnTo>
                <a:lnTo>
                  <a:pt x="5646" y="942"/>
                </a:lnTo>
                <a:lnTo>
                  <a:pt x="5759" y="969"/>
                </a:lnTo>
                <a:lnTo>
                  <a:pt x="5759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80" name="Freeform 1032"/>
          <p:cNvSpPr>
            <a:spLocks/>
          </p:cNvSpPr>
          <p:nvPr/>
        </p:nvSpPr>
        <p:spPr bwMode="white">
          <a:xfrm>
            <a:off x="0" y="-20638"/>
            <a:ext cx="9906000" cy="1682751"/>
          </a:xfrm>
          <a:custGeom>
            <a:avLst/>
            <a:gdLst/>
            <a:ahLst/>
            <a:cxnLst>
              <a:cxn ang="0">
                <a:pos x="0" y="753"/>
              </a:cxn>
              <a:cxn ang="0">
                <a:pos x="0" y="1059"/>
              </a:cxn>
              <a:cxn ang="0">
                <a:pos x="5759" y="1059"/>
              </a:cxn>
              <a:cxn ang="0">
                <a:pos x="5759" y="0"/>
              </a:cxn>
              <a:cxn ang="0">
                <a:pos x="5430" y="0"/>
              </a:cxn>
              <a:cxn ang="0">
                <a:pos x="5298" y="84"/>
              </a:cxn>
              <a:cxn ang="0">
                <a:pos x="5136" y="159"/>
              </a:cxn>
              <a:cxn ang="0">
                <a:pos x="4968" y="222"/>
              </a:cxn>
              <a:cxn ang="0">
                <a:pos x="4812" y="267"/>
              </a:cxn>
              <a:cxn ang="0">
                <a:pos x="4626" y="324"/>
              </a:cxn>
              <a:cxn ang="0">
                <a:pos x="4440" y="366"/>
              </a:cxn>
              <a:cxn ang="0">
                <a:pos x="4230" y="414"/>
              </a:cxn>
              <a:cxn ang="0">
                <a:pos x="3939" y="468"/>
              </a:cxn>
              <a:cxn ang="0">
                <a:pos x="3711" y="504"/>
              </a:cxn>
              <a:cxn ang="0">
                <a:pos x="3441" y="543"/>
              </a:cxn>
              <a:cxn ang="0">
                <a:pos x="3189" y="579"/>
              </a:cxn>
              <a:cxn ang="0">
                <a:pos x="2925" y="606"/>
              </a:cxn>
              <a:cxn ang="0">
                <a:pos x="2679" y="633"/>
              </a:cxn>
              <a:cxn ang="0">
                <a:pos x="2418" y="654"/>
              </a:cxn>
              <a:cxn ang="0">
                <a:pos x="2142" y="675"/>
              </a:cxn>
              <a:cxn ang="0">
                <a:pos x="1896" y="693"/>
              </a:cxn>
              <a:cxn ang="0">
                <a:pos x="1647" y="708"/>
              </a:cxn>
              <a:cxn ang="0">
                <a:pos x="1404" y="720"/>
              </a:cxn>
              <a:cxn ang="0">
                <a:pos x="1170" y="732"/>
              </a:cxn>
              <a:cxn ang="0">
                <a:pos x="906" y="738"/>
              </a:cxn>
              <a:cxn ang="0">
                <a:pos x="534" y="747"/>
              </a:cxn>
              <a:cxn ang="0">
                <a:pos x="201" y="753"/>
              </a:cxn>
              <a:cxn ang="0">
                <a:pos x="0" y="753"/>
              </a:cxn>
            </a:cxnLst>
            <a:rect l="0" t="0" r="r" b="b"/>
            <a:pathLst>
              <a:path w="5760" h="1060">
                <a:moveTo>
                  <a:pt x="0" y="753"/>
                </a:moveTo>
                <a:lnTo>
                  <a:pt x="0" y="1059"/>
                </a:lnTo>
                <a:lnTo>
                  <a:pt x="5759" y="1059"/>
                </a:lnTo>
                <a:lnTo>
                  <a:pt x="5759" y="0"/>
                </a:lnTo>
                <a:lnTo>
                  <a:pt x="5430" y="0"/>
                </a:lnTo>
                <a:lnTo>
                  <a:pt x="5298" y="84"/>
                </a:lnTo>
                <a:lnTo>
                  <a:pt x="5136" y="159"/>
                </a:lnTo>
                <a:lnTo>
                  <a:pt x="4968" y="222"/>
                </a:lnTo>
                <a:lnTo>
                  <a:pt x="4812" y="267"/>
                </a:lnTo>
                <a:lnTo>
                  <a:pt x="4626" y="324"/>
                </a:lnTo>
                <a:lnTo>
                  <a:pt x="4440" y="366"/>
                </a:lnTo>
                <a:lnTo>
                  <a:pt x="4230" y="414"/>
                </a:lnTo>
                <a:lnTo>
                  <a:pt x="3939" y="468"/>
                </a:lnTo>
                <a:lnTo>
                  <a:pt x="3711" y="504"/>
                </a:lnTo>
                <a:lnTo>
                  <a:pt x="3441" y="543"/>
                </a:lnTo>
                <a:lnTo>
                  <a:pt x="3189" y="579"/>
                </a:lnTo>
                <a:lnTo>
                  <a:pt x="2925" y="606"/>
                </a:lnTo>
                <a:lnTo>
                  <a:pt x="2679" y="633"/>
                </a:lnTo>
                <a:lnTo>
                  <a:pt x="2418" y="654"/>
                </a:lnTo>
                <a:lnTo>
                  <a:pt x="2142" y="675"/>
                </a:lnTo>
                <a:lnTo>
                  <a:pt x="1896" y="693"/>
                </a:lnTo>
                <a:lnTo>
                  <a:pt x="1647" y="708"/>
                </a:lnTo>
                <a:lnTo>
                  <a:pt x="1404" y="720"/>
                </a:lnTo>
                <a:lnTo>
                  <a:pt x="1170" y="732"/>
                </a:lnTo>
                <a:lnTo>
                  <a:pt x="906" y="738"/>
                </a:lnTo>
                <a:lnTo>
                  <a:pt x="534" y="747"/>
                </a:lnTo>
                <a:lnTo>
                  <a:pt x="201" y="753"/>
                </a:lnTo>
                <a:lnTo>
                  <a:pt x="0" y="753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81" name="Freeform 1033"/>
          <p:cNvSpPr>
            <a:spLocks/>
          </p:cNvSpPr>
          <p:nvPr/>
        </p:nvSpPr>
        <p:spPr bwMode="white">
          <a:xfrm>
            <a:off x="0" y="-20638"/>
            <a:ext cx="9086850" cy="1068388"/>
          </a:xfrm>
          <a:custGeom>
            <a:avLst/>
            <a:gdLst/>
            <a:ahLst/>
            <a:cxnLst>
              <a:cxn ang="0">
                <a:pos x="0" y="366"/>
              </a:cxn>
              <a:cxn ang="0">
                <a:pos x="0" y="672"/>
              </a:cxn>
              <a:cxn ang="0">
                <a:pos x="303" y="672"/>
              </a:cxn>
              <a:cxn ang="0">
                <a:pos x="723" y="663"/>
              </a:cxn>
              <a:cxn ang="0">
                <a:pos x="1020" y="654"/>
              </a:cxn>
              <a:cxn ang="0">
                <a:pos x="1302" y="642"/>
              </a:cxn>
              <a:cxn ang="0">
                <a:pos x="1554" y="630"/>
              </a:cxn>
              <a:cxn ang="0">
                <a:pos x="1779" y="615"/>
              </a:cxn>
              <a:cxn ang="0">
                <a:pos x="1962" y="606"/>
              </a:cxn>
              <a:cxn ang="0">
                <a:pos x="2193" y="588"/>
              </a:cxn>
              <a:cxn ang="0">
                <a:pos x="2448" y="570"/>
              </a:cxn>
              <a:cxn ang="0">
                <a:pos x="2700" y="546"/>
              </a:cxn>
              <a:cxn ang="0">
                <a:pos x="2904" y="528"/>
              </a:cxn>
              <a:cxn ang="0">
                <a:pos x="3138" y="498"/>
              </a:cxn>
              <a:cxn ang="0">
                <a:pos x="3324" y="474"/>
              </a:cxn>
              <a:cxn ang="0">
                <a:pos x="3534" y="447"/>
              </a:cxn>
              <a:cxn ang="0">
                <a:pos x="3735" y="420"/>
              </a:cxn>
              <a:cxn ang="0">
                <a:pos x="3933" y="384"/>
              </a:cxn>
              <a:cxn ang="0">
                <a:pos x="4116" y="351"/>
              </a:cxn>
              <a:cxn ang="0">
                <a:pos x="4266" y="318"/>
              </a:cxn>
              <a:cxn ang="0">
                <a:pos x="4446" y="279"/>
              </a:cxn>
              <a:cxn ang="0">
                <a:pos x="4620" y="237"/>
              </a:cxn>
              <a:cxn ang="0">
                <a:pos x="4779" y="192"/>
              </a:cxn>
              <a:cxn ang="0">
                <a:pos x="4920" y="147"/>
              </a:cxn>
              <a:cxn ang="0">
                <a:pos x="5085" y="90"/>
              </a:cxn>
              <a:cxn ang="0">
                <a:pos x="5193" y="42"/>
              </a:cxn>
              <a:cxn ang="0">
                <a:pos x="5283" y="0"/>
              </a:cxn>
              <a:cxn ang="0">
                <a:pos x="3201" y="0"/>
              </a:cxn>
              <a:cxn ang="0">
                <a:pos x="2982" y="57"/>
              </a:cxn>
              <a:cxn ang="0">
                <a:pos x="2775" y="108"/>
              </a:cxn>
              <a:cxn ang="0">
                <a:pos x="2562" y="150"/>
              </a:cxn>
              <a:cxn ang="0">
                <a:pos x="2397" y="183"/>
              </a:cxn>
              <a:cxn ang="0">
                <a:pos x="2205" y="213"/>
              </a:cxn>
              <a:cxn ang="0">
                <a:pos x="2001" y="243"/>
              </a:cxn>
              <a:cxn ang="0">
                <a:pos x="1776" y="273"/>
              </a:cxn>
              <a:cxn ang="0">
                <a:pos x="1536" y="297"/>
              </a:cxn>
              <a:cxn ang="0">
                <a:pos x="1344" y="312"/>
              </a:cxn>
              <a:cxn ang="0">
                <a:pos x="1134" y="330"/>
              </a:cxn>
              <a:cxn ang="0">
                <a:pos x="921" y="342"/>
              </a:cxn>
              <a:cxn ang="0">
                <a:pos x="696" y="354"/>
              </a:cxn>
              <a:cxn ang="0">
                <a:pos x="501" y="360"/>
              </a:cxn>
              <a:cxn ang="0">
                <a:pos x="279" y="366"/>
              </a:cxn>
              <a:cxn ang="0">
                <a:pos x="99" y="369"/>
              </a:cxn>
              <a:cxn ang="0">
                <a:pos x="0" y="366"/>
              </a:cxn>
            </a:cxnLst>
            <a:rect l="0" t="0" r="r" b="b"/>
            <a:pathLst>
              <a:path w="5284" h="673">
                <a:moveTo>
                  <a:pt x="0" y="366"/>
                </a:moveTo>
                <a:lnTo>
                  <a:pt x="0" y="672"/>
                </a:lnTo>
                <a:lnTo>
                  <a:pt x="303" y="672"/>
                </a:lnTo>
                <a:lnTo>
                  <a:pt x="723" y="663"/>
                </a:lnTo>
                <a:lnTo>
                  <a:pt x="1020" y="654"/>
                </a:lnTo>
                <a:lnTo>
                  <a:pt x="1302" y="642"/>
                </a:lnTo>
                <a:lnTo>
                  <a:pt x="1554" y="630"/>
                </a:lnTo>
                <a:lnTo>
                  <a:pt x="1779" y="615"/>
                </a:lnTo>
                <a:lnTo>
                  <a:pt x="1962" y="606"/>
                </a:lnTo>
                <a:lnTo>
                  <a:pt x="2193" y="588"/>
                </a:lnTo>
                <a:lnTo>
                  <a:pt x="2448" y="570"/>
                </a:lnTo>
                <a:lnTo>
                  <a:pt x="2700" y="546"/>
                </a:lnTo>
                <a:lnTo>
                  <a:pt x="2904" y="528"/>
                </a:lnTo>
                <a:lnTo>
                  <a:pt x="3138" y="498"/>
                </a:lnTo>
                <a:lnTo>
                  <a:pt x="3324" y="474"/>
                </a:lnTo>
                <a:lnTo>
                  <a:pt x="3534" y="447"/>
                </a:lnTo>
                <a:lnTo>
                  <a:pt x="3735" y="420"/>
                </a:lnTo>
                <a:lnTo>
                  <a:pt x="3933" y="384"/>
                </a:lnTo>
                <a:lnTo>
                  <a:pt x="4116" y="351"/>
                </a:lnTo>
                <a:lnTo>
                  <a:pt x="4266" y="318"/>
                </a:lnTo>
                <a:lnTo>
                  <a:pt x="4446" y="279"/>
                </a:lnTo>
                <a:lnTo>
                  <a:pt x="4620" y="237"/>
                </a:lnTo>
                <a:lnTo>
                  <a:pt x="4779" y="192"/>
                </a:lnTo>
                <a:lnTo>
                  <a:pt x="4920" y="147"/>
                </a:lnTo>
                <a:lnTo>
                  <a:pt x="5085" y="90"/>
                </a:lnTo>
                <a:lnTo>
                  <a:pt x="5193" y="42"/>
                </a:lnTo>
                <a:lnTo>
                  <a:pt x="5283" y="0"/>
                </a:lnTo>
                <a:lnTo>
                  <a:pt x="3201" y="0"/>
                </a:lnTo>
                <a:lnTo>
                  <a:pt x="2982" y="57"/>
                </a:lnTo>
                <a:lnTo>
                  <a:pt x="2775" y="108"/>
                </a:lnTo>
                <a:lnTo>
                  <a:pt x="2562" y="150"/>
                </a:lnTo>
                <a:lnTo>
                  <a:pt x="2397" y="183"/>
                </a:lnTo>
                <a:lnTo>
                  <a:pt x="2205" y="213"/>
                </a:lnTo>
                <a:lnTo>
                  <a:pt x="2001" y="243"/>
                </a:lnTo>
                <a:lnTo>
                  <a:pt x="1776" y="273"/>
                </a:lnTo>
                <a:lnTo>
                  <a:pt x="1536" y="297"/>
                </a:lnTo>
                <a:lnTo>
                  <a:pt x="1344" y="312"/>
                </a:lnTo>
                <a:lnTo>
                  <a:pt x="1134" y="330"/>
                </a:lnTo>
                <a:lnTo>
                  <a:pt x="921" y="342"/>
                </a:lnTo>
                <a:lnTo>
                  <a:pt x="696" y="354"/>
                </a:lnTo>
                <a:lnTo>
                  <a:pt x="501" y="360"/>
                </a:lnTo>
                <a:lnTo>
                  <a:pt x="279" y="366"/>
                </a:lnTo>
                <a:lnTo>
                  <a:pt x="99" y="369"/>
                </a:lnTo>
                <a:lnTo>
                  <a:pt x="0" y="366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28682" name="Freeform 1034"/>
          <p:cNvSpPr>
            <a:spLocks/>
          </p:cNvSpPr>
          <p:nvPr/>
        </p:nvSpPr>
        <p:spPr bwMode="white">
          <a:xfrm>
            <a:off x="0" y="-20638"/>
            <a:ext cx="4959350" cy="45402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285"/>
              </a:cxn>
              <a:cxn ang="0">
                <a:pos x="192" y="285"/>
              </a:cxn>
              <a:cxn ang="0">
                <a:pos x="384" y="282"/>
              </a:cxn>
              <a:cxn ang="0">
                <a:pos x="579" y="276"/>
              </a:cxn>
              <a:cxn ang="0">
                <a:pos x="789" y="267"/>
              </a:cxn>
              <a:cxn ang="0">
                <a:pos x="999" y="258"/>
              </a:cxn>
              <a:cxn ang="0">
                <a:pos x="1161" y="246"/>
              </a:cxn>
              <a:cxn ang="0">
                <a:pos x="1302" y="234"/>
              </a:cxn>
              <a:cxn ang="0">
                <a:pos x="1458" y="222"/>
              </a:cxn>
              <a:cxn ang="0">
                <a:pos x="1665" y="201"/>
              </a:cxn>
              <a:cxn ang="0">
                <a:pos x="1992" y="159"/>
              </a:cxn>
              <a:cxn ang="0">
                <a:pos x="2301" y="117"/>
              </a:cxn>
              <a:cxn ang="0">
                <a:pos x="2604" y="60"/>
              </a:cxn>
              <a:cxn ang="0">
                <a:pos x="2883" y="0"/>
              </a:cxn>
              <a:cxn ang="0">
                <a:pos x="0" y="0"/>
              </a:cxn>
            </a:cxnLst>
            <a:rect l="0" t="0" r="r" b="b"/>
            <a:pathLst>
              <a:path w="2884" h="286">
                <a:moveTo>
                  <a:pt x="0" y="0"/>
                </a:moveTo>
                <a:lnTo>
                  <a:pt x="0" y="285"/>
                </a:lnTo>
                <a:lnTo>
                  <a:pt x="192" y="285"/>
                </a:lnTo>
                <a:lnTo>
                  <a:pt x="384" y="282"/>
                </a:lnTo>
                <a:lnTo>
                  <a:pt x="579" y="276"/>
                </a:lnTo>
                <a:lnTo>
                  <a:pt x="789" y="267"/>
                </a:lnTo>
                <a:lnTo>
                  <a:pt x="999" y="258"/>
                </a:lnTo>
                <a:lnTo>
                  <a:pt x="1161" y="246"/>
                </a:lnTo>
                <a:lnTo>
                  <a:pt x="1302" y="234"/>
                </a:lnTo>
                <a:lnTo>
                  <a:pt x="1458" y="222"/>
                </a:lnTo>
                <a:lnTo>
                  <a:pt x="1665" y="201"/>
                </a:lnTo>
                <a:lnTo>
                  <a:pt x="1992" y="159"/>
                </a:lnTo>
                <a:lnTo>
                  <a:pt x="2301" y="117"/>
                </a:lnTo>
                <a:lnTo>
                  <a:pt x="2604" y="60"/>
                </a:lnTo>
                <a:lnTo>
                  <a:pt x="2883" y="0"/>
                </a:lnTo>
                <a:lnTo>
                  <a:pt x="0" y="0"/>
                </a:ln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pPr eaLnBrk="0" hangingPunct="0">
              <a:defRPr/>
            </a:pPr>
            <a:endParaRPr lang="th-TH"/>
          </a:p>
        </p:txBody>
      </p:sp>
      <p:sp>
        <p:nvSpPr>
          <p:cNvPr id="16395" name="Rectangle 1035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6396" name="Rectangle 1036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8685" name="Rectangle 103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600" b="0"/>
            </a:lvl1pPr>
          </a:lstStyle>
          <a:p>
            <a:pPr>
              <a:defRPr/>
            </a:pPr>
            <a:fld id="{F00BB717-B8D9-45D3-9C26-A2060468490C}" type="datetime1">
              <a:rPr lang="en-US"/>
              <a:pPr>
                <a:defRPr/>
              </a:pPr>
              <a:t>12/17/2009</a:t>
            </a:fld>
            <a:endParaRPr lang="en-US"/>
          </a:p>
        </p:txBody>
      </p:sp>
      <p:sp>
        <p:nvSpPr>
          <p:cNvPr id="28686" name="Rectangle 103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600" b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87" name="Rectangle 103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600" b="0"/>
            </a:lvl1pPr>
          </a:lstStyle>
          <a:p>
            <a:pPr>
              <a:defRPr/>
            </a:pPr>
            <a:fld id="{C711503B-AFDE-40E0-888B-DA16EDAA53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04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  <p:sldLayoutId id="2147483803" r:id="rId12"/>
  </p:sldLayoutIdLst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UPC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Chart1.xls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Office_Excel_Chart3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8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Microsoft_Office_Excel_97-2003_Worksheet9.xls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2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3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4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5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6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-892175"/>
            <a:ext cx="9906000" cy="7218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h-TH" sz="4800" b="1" smtClean="0">
                <a:solidFill>
                  <a:schemeClr val="tx1"/>
                </a:solidFill>
                <a:cs typeface="Angsana New" pitchFamily="18" charset="-34"/>
              </a:rPr>
              <a:t>วิกฤตข้าวไทย </a:t>
            </a:r>
            <a:r>
              <a:rPr lang="en-US" sz="4800" b="1" smtClean="0">
                <a:solidFill>
                  <a:schemeClr val="tx1"/>
                </a:solidFill>
                <a:cs typeface="Angsana New" pitchFamily="18" charset="-34"/>
              </a:rPr>
              <a:t>: </a:t>
            </a:r>
            <a:r>
              <a:rPr lang="th-TH" sz="4800" b="1" smtClean="0">
                <a:solidFill>
                  <a:schemeClr val="tx1"/>
                </a:solidFill>
                <a:cs typeface="Angsana New" pitchFamily="18" charset="-34"/>
              </a:rPr>
              <a:t>อะไรน่าวิตกกว่ากันระหว่างการแทรกแซงของรัฐกับการเปิดเสรีการค้าอาเซียน</a:t>
            </a:r>
            <a:r>
              <a:rPr lang="th-TH" sz="3200" b="1" smtClean="0">
                <a:solidFill>
                  <a:schemeClr val="folHlink"/>
                </a:solidFill>
                <a:cs typeface="Angsana New" pitchFamily="18" charset="-34"/>
              </a:rPr>
              <a:t/>
            </a:r>
            <a:br>
              <a:rPr lang="th-TH" sz="3200" b="1" smtClean="0">
                <a:solidFill>
                  <a:schemeClr val="folHlink"/>
                </a:solidFill>
                <a:cs typeface="Angsana New" pitchFamily="18" charset="-34"/>
              </a:rPr>
            </a:br>
            <a:r>
              <a:rPr lang="th-TH" sz="3600" b="1" smtClean="0">
                <a:solidFill>
                  <a:schemeClr val="folHlink"/>
                </a:solidFill>
                <a:cs typeface="Angsana New" pitchFamily="18" charset="-34"/>
              </a:rPr>
              <a:t/>
            </a:r>
            <a:br>
              <a:rPr lang="th-TH" sz="3600" b="1" smtClean="0">
                <a:solidFill>
                  <a:schemeClr val="folHlink"/>
                </a:solidFill>
                <a:cs typeface="Angsana New" pitchFamily="18" charset="-34"/>
              </a:rPr>
            </a:br>
            <a:r>
              <a:rPr lang="th-TH" b="1" smtClean="0">
                <a:cs typeface="Angsana New" pitchFamily="18" charset="-34"/>
              </a:rPr>
              <a:t/>
            </a:r>
            <a:br>
              <a:rPr lang="th-TH" b="1" smtClean="0">
                <a:cs typeface="Angsana New" pitchFamily="18" charset="-34"/>
              </a:rPr>
            </a:br>
            <a:r>
              <a:rPr lang="th-TH" sz="6000" b="1" smtClean="0"/>
              <a:t/>
            </a:r>
            <a:br>
              <a:rPr lang="th-TH" sz="6000" b="1" smtClean="0"/>
            </a:br>
            <a:endParaRPr lang="th-TH" sz="6000" b="1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5925" y="2571750"/>
            <a:ext cx="9144000" cy="35734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h-TH" sz="4400" b="1" smtClean="0">
                <a:solidFill>
                  <a:srgbClr val="FFCCFF"/>
                </a:solidFill>
                <a:cs typeface="Angsana New" pitchFamily="18" charset="-34"/>
              </a:rPr>
              <a:t>นิพนธ์  พัวพงศกร</a:t>
            </a:r>
            <a:r>
              <a:rPr lang="th-TH" sz="7200" b="1" smtClean="0">
                <a:solidFill>
                  <a:srgbClr val="CCFF33"/>
                </a:solidFill>
                <a:cs typeface="Angsana New" pitchFamily="18" charset="-34"/>
              </a:rPr>
              <a:t/>
            </a:r>
            <a:br>
              <a:rPr lang="th-TH" sz="7200" b="1" smtClean="0">
                <a:solidFill>
                  <a:srgbClr val="CCFF33"/>
                </a:solidFill>
                <a:cs typeface="Angsana New" pitchFamily="18" charset="-34"/>
              </a:rPr>
            </a:br>
            <a:r>
              <a:rPr lang="th-TH" sz="3600" b="1" smtClean="0">
                <a:solidFill>
                  <a:schemeClr val="tx2"/>
                </a:solidFill>
                <a:cs typeface="Angsana New" pitchFamily="18" charset="-34"/>
              </a:rPr>
              <a:t>สถาบันวิจัยเพื่อการพัฒนาประเทศไทย</a:t>
            </a:r>
          </a:p>
          <a:p>
            <a:pPr>
              <a:lnSpc>
                <a:spcPct val="90000"/>
              </a:lnSpc>
            </a:pPr>
            <a:endParaRPr lang="th-TH" b="1" smtClean="0"/>
          </a:p>
          <a:p>
            <a:r>
              <a:rPr lang="th-TH" b="1" smtClean="0">
                <a:solidFill>
                  <a:srgbClr val="FFFFFF"/>
                </a:solidFill>
              </a:rPr>
              <a:t>การประชุมเวทีข้าวไทย 2552 เรื่อง “วิกฤตข้าวไทย </a:t>
            </a:r>
            <a:r>
              <a:rPr lang="en-US" b="1" smtClean="0">
                <a:solidFill>
                  <a:srgbClr val="FFFFFF"/>
                </a:solidFill>
              </a:rPr>
              <a:t>:</a:t>
            </a:r>
            <a:r>
              <a:rPr lang="th-TH" b="1" smtClean="0">
                <a:solidFill>
                  <a:srgbClr val="FFFFFF"/>
                </a:solidFill>
              </a:rPr>
              <a:t> ใครจะแก้” </a:t>
            </a:r>
            <a:br>
              <a:rPr lang="th-TH" b="1" smtClean="0">
                <a:solidFill>
                  <a:srgbClr val="FFFFFF"/>
                </a:solidFill>
              </a:rPr>
            </a:br>
            <a:r>
              <a:rPr lang="th-TH" b="1" smtClean="0">
                <a:solidFill>
                  <a:srgbClr val="FFFFFF"/>
                </a:solidFill>
              </a:rPr>
              <a:t>จัดโดยมูลนิธิข้าวไทย อาคารสารนิเทศ 50 ปี มหาวิทยาลัยเกษตรศาสตร์ </a:t>
            </a:r>
            <a:br>
              <a:rPr lang="th-TH" b="1" smtClean="0">
                <a:solidFill>
                  <a:srgbClr val="FFFFFF"/>
                </a:solidFill>
              </a:rPr>
            </a:br>
            <a:r>
              <a:rPr lang="th-TH" b="1" smtClean="0">
                <a:solidFill>
                  <a:schemeClr val="accent1"/>
                </a:solidFill>
              </a:rPr>
              <a:t>18 ธันวาคม 2552</a:t>
            </a:r>
          </a:p>
          <a:p>
            <a:pPr marL="457200" lvl="1" indent="0" algn="ctr">
              <a:lnSpc>
                <a:spcPct val="70000"/>
              </a:lnSpc>
              <a:buFontTx/>
              <a:buNone/>
            </a:pPr>
            <a:endParaRPr lang="th-TH" b="1" smtClean="0">
              <a:solidFill>
                <a:srgbClr val="FFFFFF"/>
              </a:solidFill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256CC6C-B5A3-4A04-B8BA-5F3C7282B59C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15925" y="-26988"/>
            <a:ext cx="9490075" cy="927101"/>
          </a:xfrm>
        </p:spPr>
        <p:txBody>
          <a:bodyPr/>
          <a:lstStyle/>
          <a:p>
            <a:pPr marL="838200" indent="-838200" algn="r">
              <a:buFontTx/>
              <a:buAutoNum type="arabicPeriod"/>
            </a:pPr>
            <a:r>
              <a:rPr lang="th-TH" sz="5400" b="1" i="1" smtClean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วิกฤตข้าวคืออะไร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9563" y="928688"/>
            <a:ext cx="9596437" cy="10715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  <a:cs typeface="Angsana New" pitchFamily="18" charset="-34"/>
              </a:rPr>
              <a:t>ราคาข้าวแพงปี 2516 และ 2551 </a:t>
            </a:r>
            <a:r>
              <a:rPr lang="en-US" sz="4000" b="1" smtClean="0">
                <a:solidFill>
                  <a:srgbClr val="00FF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  <a:cs typeface="Angsana New" pitchFamily="18" charset="-34"/>
              </a:rPr>
              <a:t>เกิดจากความผิดพลาดของนโยบายรัฐบาลในหลายประเทศ </a:t>
            </a:r>
            <a:r>
              <a:rPr lang="en-US" sz="4000" b="1" smtClean="0">
                <a:solidFill>
                  <a:srgbClr val="00FF00"/>
                </a:solidFill>
                <a:latin typeface="Angsana New" pitchFamily="18" charset="-34"/>
                <a:cs typeface="Angsana New" pitchFamily="18" charset="-34"/>
              </a:rPr>
              <a:t>:</a:t>
            </a:r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  <a:cs typeface="Angsana New" pitchFamily="18" charset="-34"/>
              </a:rPr>
              <a:t> แต่เกิดผลดีต่อไทยมากกว่าผลเสีย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324F82-C2BD-4730-AFB8-7DF5E1C9041D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66688" y="2000250"/>
            <a:ext cx="9596437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3200" kern="0" dirty="0">
                <a:solidFill>
                  <a:schemeClr val="tx1">
                    <a:lumMod val="20000"/>
                    <a:lumOff val="80000"/>
                  </a:schemeClr>
                </a:solidFill>
                <a:latin typeface="Angsana New" pitchFamily="18" charset="-34"/>
                <a:cs typeface="Angsana New" pitchFamily="18" charset="-34"/>
              </a:rPr>
              <a:t>The commodity boom </a:t>
            </a:r>
            <a:r>
              <a:rPr lang="th-TH" sz="3200" kern="0" dirty="0">
                <a:solidFill>
                  <a:schemeClr val="tx1">
                    <a:lumMod val="20000"/>
                    <a:lumOff val="80000"/>
                  </a:schemeClr>
                </a:solidFill>
                <a:latin typeface="Angsana New" pitchFamily="18" charset="-34"/>
                <a:cs typeface="Angsana New" pitchFamily="18" charset="-34"/>
              </a:rPr>
              <a:t>4</a:t>
            </a:r>
            <a:r>
              <a:rPr lang="en-US" sz="3200" kern="0" dirty="0">
                <a:solidFill>
                  <a:schemeClr val="tx1">
                    <a:lumMod val="20000"/>
                    <a:lumOff val="80000"/>
                  </a:schemeClr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200" kern="0" dirty="0">
                <a:solidFill>
                  <a:schemeClr val="tx1">
                    <a:lumMod val="20000"/>
                    <a:lumOff val="80000"/>
                  </a:schemeClr>
                </a:solidFill>
                <a:latin typeface="Angsana New" pitchFamily="18" charset="-34"/>
                <a:cs typeface="Angsana New" pitchFamily="18" charset="-34"/>
              </a:rPr>
              <a:t>ครั้ง  วิกฤตราคาสินค้าขั้นปฐมปี 2551 รุนแรงกว่า 3 ครั้งก่อน </a:t>
            </a:r>
            <a:r>
              <a:rPr lang="en-US" sz="3200" kern="0" dirty="0">
                <a:solidFill>
                  <a:schemeClr val="tx1">
                    <a:lumMod val="20000"/>
                    <a:lumOff val="80000"/>
                  </a:schemeClr>
                </a:solidFill>
                <a:latin typeface="Angsana New" pitchFamily="18" charset="-34"/>
                <a:cs typeface="Angsana New" pitchFamily="18" charset="-34"/>
              </a:rPr>
              <a:t> </a:t>
            </a:r>
            <a:endParaRPr lang="th-TH" sz="3200" kern="0" dirty="0">
              <a:solidFill>
                <a:schemeClr val="tx1">
                  <a:lumMod val="20000"/>
                  <a:lumOff val="8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1946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571750"/>
            <a:ext cx="6929438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381000" y="642938"/>
            <a:ext cx="9215438" cy="6000750"/>
          </a:xfrm>
        </p:spPr>
        <p:txBody>
          <a:bodyPr/>
          <a:lstStyle/>
          <a:p>
            <a:pPr lvl="1">
              <a:spcBef>
                <a:spcPct val="0"/>
              </a:spcBef>
            </a:pPr>
            <a:r>
              <a:rPr lang="th-TH" sz="3200" b="1" smtClean="0"/>
              <a:t>วิกฤตราคาปี 2551 เกิดผลกระทบรุนแรงทั่วโลก โดยเฉพาะประเทศยากจนที่นำเข้าข้าว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สำหรับผู้ส่งออกรายใหญ่แบบไทย </a:t>
            </a:r>
            <a:r>
              <a:rPr lang="en-US" sz="3200" b="1" smtClean="0"/>
              <a:t>:</a:t>
            </a:r>
            <a:r>
              <a:rPr lang="th-TH" sz="3200" b="1" smtClean="0"/>
              <a:t> ผลดีต่อชาวนามากกว่าผลเสียต่อผู้บริโภคข้าว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วิกฤตราคาจะเป็นปัญหาของไทยเฉพาะในกรณีที่เกิดภัยธรรมชาติร้ายแรงในไทยจนทำให้ผลผลิตข้าวลดลงอย่างต่ำ 20-30</a:t>
            </a:r>
            <a:r>
              <a:rPr lang="en-US" sz="3200" b="1" smtClean="0"/>
              <a:t>%</a:t>
            </a:r>
            <a:endParaRPr lang="th-TH" sz="3200" b="1" smtClean="0"/>
          </a:p>
          <a:p>
            <a:pPr>
              <a:spcBef>
                <a:spcPct val="0"/>
              </a:spcBef>
            </a:pPr>
            <a:r>
              <a:rPr lang="th-TH" sz="4000" b="1" smtClean="0">
                <a:solidFill>
                  <a:srgbClr val="00FF00"/>
                </a:solidFill>
              </a:rPr>
              <a:t> ราคาข้าวตกต่ำ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ผลกระทบรุนแรงต่อรายได้ชาวนา และความยากจน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ผลกระทบทางการเมือง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รัฐบาลอภิสิทธิ์ แก้ไขความเสี่ยงราคาตกต่ำด้วยมาตรการประกันรายได้เกษตรกรได้ (หรือประกันความเสี่ยงราคา)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CE1714F-9619-4438-921B-009D06FD9010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8170863" y="0"/>
            <a:ext cx="17351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  <a:latin typeface="Angsana New" pitchFamily="18" charset="-34"/>
                <a:cs typeface="Angsana New" pitchFamily="18" charset="-34"/>
              </a:rPr>
              <a:t>วิกฤตข้าวไทยคืออะไร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523875" y="500063"/>
            <a:ext cx="8786813" cy="2571750"/>
          </a:xfrm>
        </p:spPr>
        <p:txBody>
          <a:bodyPr/>
          <a:lstStyle/>
          <a:p>
            <a:r>
              <a:rPr lang="th-TH" sz="4000" b="1" smtClean="0">
                <a:solidFill>
                  <a:srgbClr val="00FF00"/>
                </a:solidFill>
              </a:rPr>
              <a:t> ความผันผวนของผลผลิตเนื่องจากภาวะโลกร้อน</a:t>
            </a:r>
          </a:p>
          <a:p>
            <a:pPr lvl="1"/>
            <a:r>
              <a:rPr lang="th-TH" sz="3200" b="1" smtClean="0"/>
              <a:t> แม้จะเริ่มมีหลักฐานภาวะโลกร้อน ซึ่งอาจมีผลกระทบต่อผลผลิตข้าวในเขตชลประทาน แต่ความรู้ยังไม่ชัดเจน</a:t>
            </a:r>
          </a:p>
          <a:p>
            <a:pPr lvl="1"/>
            <a:r>
              <a:rPr lang="th-TH" sz="3200" b="1" smtClean="0"/>
              <a:t> ผลกระทบที่เกิดอีก 30-50 ปีข้างหน้า</a:t>
            </a: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FB57E3-FC80-4DF4-A3D1-3C6023AFCF3D}" type="slidenum">
              <a:rPr lang="en-US" smtClean="0"/>
              <a:pPr/>
              <a:t>4</a:t>
            </a:fld>
            <a:endParaRPr lang="en-US" smtClean="0"/>
          </a:p>
        </p:txBody>
      </p:sp>
      <p:grpSp>
        <p:nvGrpSpPr>
          <p:cNvPr id="21508" name="Group 26"/>
          <p:cNvGrpSpPr>
            <a:grpSpLocks/>
          </p:cNvGrpSpPr>
          <p:nvPr/>
        </p:nvGrpSpPr>
        <p:grpSpPr bwMode="auto">
          <a:xfrm>
            <a:off x="2452688" y="3143250"/>
            <a:ext cx="4746625" cy="3162300"/>
            <a:chOff x="4810124" y="2928934"/>
            <a:chExt cx="4747340" cy="3162802"/>
          </a:xfrm>
        </p:grpSpPr>
        <p:pic>
          <p:nvPicPr>
            <p:cNvPr id="21510" name="Picture 7" descr="D:\rdrobert\one_off_dumping\capped_kept\irrigated_rice_NCAR_adbASIA.png"/>
            <p:cNvPicPr>
              <a:picLocks noChangeAspect="1" noChangeArrowheads="1"/>
            </p:cNvPicPr>
            <p:nvPr/>
          </p:nvPicPr>
          <p:blipFill>
            <a:blip r:embed="rId2"/>
            <a:srcRect t="27119"/>
            <a:stretch>
              <a:fillRect/>
            </a:stretch>
          </p:blipFill>
          <p:spPr bwMode="auto">
            <a:xfrm>
              <a:off x="4810124" y="2928934"/>
              <a:ext cx="4747340" cy="3162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1" name="TextBox 7"/>
            <p:cNvSpPr txBox="1">
              <a:spLocks noChangeArrowheads="1"/>
            </p:cNvSpPr>
            <p:nvPr/>
          </p:nvSpPr>
          <p:spPr bwMode="auto">
            <a:xfrm>
              <a:off x="4855705" y="5786454"/>
              <a:ext cx="2597625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100">
                  <a:solidFill>
                    <a:srgbClr val="002060"/>
                  </a:solidFill>
                  <a:cs typeface="Arial" charset="0"/>
                </a:rPr>
                <a:t>Changes in Asian production = -27%</a:t>
              </a:r>
            </a:p>
          </p:txBody>
        </p:sp>
        <p:sp>
          <p:nvSpPr>
            <p:cNvPr id="21512" name="Rectangle 5"/>
            <p:cNvSpPr>
              <a:spLocks noChangeArrowheads="1"/>
            </p:cNvSpPr>
            <p:nvPr/>
          </p:nvSpPr>
          <p:spPr bwMode="auto">
            <a:xfrm>
              <a:off x="7381892" y="5786454"/>
              <a:ext cx="1571636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100">
                  <a:solidFill>
                    <a:srgbClr val="000000"/>
                  </a:solidFill>
                  <a:cs typeface="Arial" charset="0"/>
                </a:rPr>
                <a:t>NCAR A2, no CF</a:t>
              </a:r>
            </a:p>
          </p:txBody>
        </p:sp>
        <p:pic>
          <p:nvPicPr>
            <p:cNvPr id="21513" name="Picture 2" descr="legend_large.pn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853666" y="4458149"/>
              <a:ext cx="1121428" cy="11139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509" name="Rectangle 8"/>
          <p:cNvSpPr>
            <a:spLocks noChangeArrowheads="1"/>
          </p:cNvSpPr>
          <p:nvPr/>
        </p:nvSpPr>
        <p:spPr bwMode="auto">
          <a:xfrm>
            <a:off x="8170863" y="0"/>
            <a:ext cx="17351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  <a:latin typeface="Angsana New" pitchFamily="18" charset="-34"/>
                <a:cs typeface="Angsana New" pitchFamily="18" charset="-34"/>
              </a:rPr>
              <a:t>วิกฤตข้าวไทยคืออะไร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166813" y="142875"/>
            <a:ext cx="8420100" cy="1143000"/>
          </a:xfrm>
        </p:spPr>
        <p:txBody>
          <a:bodyPr/>
          <a:lstStyle/>
          <a:p>
            <a:pPr algn="r"/>
            <a:r>
              <a:rPr lang="th-TH" sz="6000" b="1" i="1" smtClean="0">
                <a:solidFill>
                  <a:schemeClr val="tx1"/>
                </a:solidFill>
              </a:rPr>
              <a:t>2. คำถาม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738188" y="1428750"/>
            <a:ext cx="8858250" cy="4114800"/>
          </a:xfrm>
        </p:spPr>
        <p:txBody>
          <a:bodyPr/>
          <a:lstStyle/>
          <a:p>
            <a:r>
              <a:rPr lang="th-TH" sz="3600" b="1" smtClean="0">
                <a:solidFill>
                  <a:srgbClr val="00FF00"/>
                </a:solidFill>
              </a:rPr>
              <a:t>การแทรกแซงของรัฐ ก่อให้เกิดความเสียหายร้ายแรงอย่างไร ต่อการค้าและการผลิตข้าวไทย</a:t>
            </a:r>
          </a:p>
          <a:p>
            <a:r>
              <a:rPr lang="th-TH" sz="3600" b="1" smtClean="0">
                <a:solidFill>
                  <a:srgbClr val="00FF00"/>
                </a:solidFill>
              </a:rPr>
              <a:t>การค้าเสรีและการแข่งขันเกิดผลดีต่อการผลิตและการค้าข้าวไทยอย่างไร</a:t>
            </a:r>
          </a:p>
          <a:p>
            <a:r>
              <a:rPr lang="th-TH" sz="3600" b="1" smtClean="0">
                <a:solidFill>
                  <a:srgbClr val="00FF00"/>
                </a:solidFill>
              </a:rPr>
              <a:t> </a:t>
            </a:r>
            <a:r>
              <a:rPr lang="en-US" sz="3600" b="1" smtClean="0">
                <a:solidFill>
                  <a:srgbClr val="00FF00"/>
                </a:solidFill>
              </a:rPr>
              <a:t>AFTA </a:t>
            </a:r>
            <a:r>
              <a:rPr lang="th-TH" sz="3600" b="1" smtClean="0">
                <a:solidFill>
                  <a:srgbClr val="00FF00"/>
                </a:solidFill>
              </a:rPr>
              <a:t>จะทำให้ราคาในประเทศตกต่ำมากจนทำให้ชาวนาไทยขาดทุนและไทยกลายเป็นผู้นำเข้าสุทธิหรือไม่ </a:t>
            </a:r>
          </a:p>
          <a:p>
            <a:r>
              <a:rPr lang="th-TH" sz="3600" b="1" smtClean="0">
                <a:solidFill>
                  <a:srgbClr val="00FF00"/>
                </a:solidFill>
              </a:rPr>
              <a:t> บทบาทของรัฐเพื่อรับมือกับการค้าเสรีสินค้าเกษตรในอนาคต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DEB6779-4AD5-434C-B643-3A9E6010FE3C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952500" y="428625"/>
            <a:ext cx="8420100" cy="1143000"/>
          </a:xfrm>
        </p:spPr>
        <p:txBody>
          <a:bodyPr/>
          <a:lstStyle/>
          <a:p>
            <a:pPr algn="r"/>
            <a:r>
              <a:rPr lang="th-TH" sz="5400" b="1" i="1" smtClean="0">
                <a:solidFill>
                  <a:srgbClr val="FFFF00"/>
                </a:solidFill>
              </a:rPr>
              <a:t>3. ความเสียหายและวิกฤติข้าวไทยจากการแทรกแซงของรัฐ </a:t>
            </a:r>
            <a:r>
              <a:rPr lang="en-US" sz="5400" b="1" i="1" smtClean="0">
                <a:solidFill>
                  <a:srgbClr val="FFFF00"/>
                </a:solidFill>
              </a:rPr>
              <a:t>:</a:t>
            </a:r>
            <a:r>
              <a:rPr lang="th-TH" sz="5400" b="1" i="1" smtClean="0">
                <a:solidFill>
                  <a:srgbClr val="FFFF00"/>
                </a:solidFill>
              </a:rPr>
              <a:t> โครงการจำนำข้าว 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238125" y="2100263"/>
            <a:ext cx="9310688" cy="4114800"/>
          </a:xfrm>
        </p:spPr>
        <p:txBody>
          <a:bodyPr/>
          <a:lstStyle/>
          <a:p>
            <a:r>
              <a:rPr lang="th-TH" sz="4000" b="1" smtClean="0">
                <a:solidFill>
                  <a:schemeClr val="tx2"/>
                </a:solidFill>
              </a:rPr>
              <a:t> โครงการจำนำก่อให้เกิดการขาดทุนมโหฬาร 19,130 ล้านบาทในปี 2548/49 </a:t>
            </a:r>
          </a:p>
          <a:p>
            <a:pPr lvl="1"/>
            <a:r>
              <a:rPr lang="th-TH" sz="3600" b="1" smtClean="0">
                <a:solidFill>
                  <a:schemeClr val="tx2"/>
                </a:solidFill>
              </a:rPr>
              <a:t> </a:t>
            </a:r>
            <a:r>
              <a:rPr lang="th-TH" sz="3600" b="1" smtClean="0">
                <a:solidFill>
                  <a:srgbClr val="00FF00"/>
                </a:solidFill>
              </a:rPr>
              <a:t>ภาระต่อผู้เสียภาษี และภาระหนี้ปลายเปิด</a:t>
            </a:r>
          </a:p>
          <a:p>
            <a:r>
              <a:rPr lang="th-TH" sz="4000" b="1" smtClean="0">
                <a:solidFill>
                  <a:schemeClr val="tx2"/>
                </a:solidFill>
              </a:rPr>
              <a:t> โครงการจำนำก่อให้เกิดกำไรส่วนเกิน (เก๊าเจี๊ย) 16,800 ล้านบาท</a:t>
            </a:r>
          </a:p>
          <a:p>
            <a:pPr lvl="1"/>
            <a:r>
              <a:rPr lang="th-TH" sz="3600" b="1" smtClean="0">
                <a:solidFill>
                  <a:srgbClr val="00FF00"/>
                </a:solidFill>
              </a:rPr>
              <a:t> ชาวนาได้รับเพียง 45</a:t>
            </a:r>
            <a:r>
              <a:rPr lang="en-US" sz="3600" b="1" smtClean="0">
                <a:solidFill>
                  <a:srgbClr val="00FF00"/>
                </a:solidFill>
              </a:rPr>
              <a:t>%</a:t>
            </a:r>
            <a:r>
              <a:rPr lang="th-TH" sz="3600" b="1" smtClean="0">
                <a:solidFill>
                  <a:srgbClr val="00FF00"/>
                </a:solidFill>
              </a:rPr>
              <a:t> จากราคาจำนำที่สูงกว่าตลาด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3AA84DA-4000-46E1-AC26-6CE9F1122ED7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/>
          </p:nvPr>
        </p:nvSpPr>
        <p:spPr>
          <a:xfrm>
            <a:off x="738188" y="1012825"/>
            <a:ext cx="8420100" cy="1143000"/>
          </a:xfrm>
        </p:spPr>
        <p:txBody>
          <a:bodyPr/>
          <a:lstStyle/>
          <a:p>
            <a:r>
              <a:rPr lang="th-TH" b="1" smtClean="0">
                <a:solidFill>
                  <a:schemeClr val="tx1"/>
                </a:solidFill>
              </a:rPr>
              <a:t>ส่วนแบ่งเก๋าเจี๊ยะ (</a:t>
            </a:r>
            <a:r>
              <a:rPr lang="en-US" b="1" smtClean="0">
                <a:solidFill>
                  <a:schemeClr val="tx1"/>
                </a:solidFill>
              </a:rPr>
              <a:t>rent) </a:t>
            </a:r>
            <a:r>
              <a:rPr lang="th-TH" b="1" smtClean="0">
                <a:solidFill>
                  <a:schemeClr val="tx1"/>
                </a:solidFill>
              </a:rPr>
              <a:t>จากโครงการจำนำข้าว</a:t>
            </a:r>
          </a:p>
        </p:txBody>
      </p:sp>
      <p:sp>
        <p:nvSpPr>
          <p:cNvPr id="10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B377567-74C8-4C15-A615-048D0D08E4EC}" type="slidenum">
              <a:rPr lang="en-US" smtClean="0"/>
              <a:pPr/>
              <a:t>7</a:t>
            </a:fld>
            <a:endParaRPr lang="en-US" smtClean="0"/>
          </a:p>
        </p:txBody>
      </p:sp>
      <p:graphicFrame>
        <p:nvGraphicFramePr>
          <p:cNvPr id="1026" name="Chart 4"/>
          <p:cNvGraphicFramePr>
            <a:graphicFrameLocks/>
          </p:cNvGraphicFramePr>
          <p:nvPr/>
        </p:nvGraphicFramePr>
        <p:xfrm>
          <a:off x="1651000" y="1882775"/>
          <a:ext cx="6604000" cy="4403725"/>
        </p:xfrm>
        <a:graphic>
          <a:graphicData uri="http://schemas.openxmlformats.org/presentationml/2006/ole">
            <p:oleObj spid="_x0000_s1026" r:id="rId4" imgW="6602540" imgH="4407790" progId="Excel.Chart.8">
              <p:embed/>
            </p:oleObj>
          </a:graphicData>
        </a:graphic>
      </p:graphicFrame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595313" y="957263"/>
            <a:ext cx="9072562" cy="4972050"/>
          </a:xfrm>
        </p:spPr>
        <p:txBody>
          <a:bodyPr/>
          <a:lstStyle/>
          <a:p>
            <a:r>
              <a:rPr lang="th-TH" sz="4400" b="1" smtClean="0"/>
              <a:t>  </a:t>
            </a:r>
            <a:r>
              <a:rPr lang="th-TH" sz="4400" b="1" smtClean="0">
                <a:solidFill>
                  <a:schemeClr val="tx2"/>
                </a:solidFill>
              </a:rPr>
              <a:t>กำไรส่วนเกินของโครงการรับจำนำตกแก่คนส่วนน้อย</a:t>
            </a:r>
          </a:p>
          <a:p>
            <a:pPr lvl="1"/>
            <a:r>
              <a:rPr lang="th-TH" sz="4000" b="1" smtClean="0"/>
              <a:t> </a:t>
            </a:r>
            <a:r>
              <a:rPr lang="th-TH" sz="4000" b="1" smtClean="0">
                <a:solidFill>
                  <a:srgbClr val="00FF00"/>
                </a:solidFill>
              </a:rPr>
              <a:t>ชาวนา 13</a:t>
            </a:r>
            <a:r>
              <a:rPr lang="en-US" sz="4000" b="1" smtClean="0">
                <a:solidFill>
                  <a:srgbClr val="00FF00"/>
                </a:solidFill>
              </a:rPr>
              <a:t>%</a:t>
            </a:r>
            <a:r>
              <a:rPr lang="th-TH" sz="4000" b="1" smtClean="0">
                <a:solidFill>
                  <a:srgbClr val="00FF00"/>
                </a:solidFill>
              </a:rPr>
              <a:t> (5-6 แสนรายจาก 3.7 ล้านครัวเรือน)</a:t>
            </a:r>
          </a:p>
          <a:p>
            <a:pPr lvl="1"/>
            <a:r>
              <a:rPr lang="th-TH" sz="4000" b="1" smtClean="0">
                <a:solidFill>
                  <a:srgbClr val="00FF00"/>
                </a:solidFill>
              </a:rPr>
              <a:t> โรงสี 11-24</a:t>
            </a:r>
            <a:r>
              <a:rPr lang="en-US" sz="4000" b="1" smtClean="0">
                <a:solidFill>
                  <a:srgbClr val="00FF00"/>
                </a:solidFill>
              </a:rPr>
              <a:t>%</a:t>
            </a:r>
            <a:r>
              <a:rPr lang="th-TH" sz="4000" b="1" smtClean="0">
                <a:solidFill>
                  <a:srgbClr val="00FF00"/>
                </a:solidFill>
              </a:rPr>
              <a:t> (300-600 แห่ง จาก 2,500 แห่ง)</a:t>
            </a:r>
          </a:p>
          <a:p>
            <a:pPr lvl="1"/>
            <a:r>
              <a:rPr lang="th-TH" sz="4000" b="1" smtClean="0">
                <a:solidFill>
                  <a:srgbClr val="00FF00"/>
                </a:solidFill>
              </a:rPr>
              <a:t> ผู้ส่งออก 7-10</a:t>
            </a:r>
            <a:r>
              <a:rPr lang="en-US" sz="4000" b="1" smtClean="0">
                <a:solidFill>
                  <a:srgbClr val="00FF00"/>
                </a:solidFill>
              </a:rPr>
              <a:t>%</a:t>
            </a:r>
            <a:r>
              <a:rPr lang="th-TH" sz="4000" b="1" smtClean="0">
                <a:solidFill>
                  <a:srgbClr val="00FF00"/>
                </a:solidFill>
              </a:rPr>
              <a:t> (17-23 ราย จาก 250 ราย )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D035837-DE21-4C02-9402-2A3AA77581A5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344488" y="1643063"/>
            <a:ext cx="9217025" cy="4114800"/>
          </a:xfrm>
        </p:spPr>
        <p:txBody>
          <a:bodyPr/>
          <a:lstStyle/>
          <a:p>
            <a:r>
              <a:rPr lang="th-TH" sz="4000" b="1" smtClean="0">
                <a:solidFill>
                  <a:schemeClr val="tx2"/>
                </a:solidFill>
              </a:rPr>
              <a:t>โครงการจำนำก่อให้เกิดกิจกรรมการแสวงหากำไรส่วนเกิน (เก๋าเจี๊ยะ) </a:t>
            </a:r>
            <a:r>
              <a:rPr lang="en-US" sz="4000" b="1" smtClean="0">
                <a:solidFill>
                  <a:schemeClr val="tx2"/>
                </a:solidFill>
              </a:rPr>
              <a:t>(rent seeking)</a:t>
            </a:r>
            <a:endParaRPr lang="th-TH" sz="4000" b="1" smtClean="0">
              <a:solidFill>
                <a:schemeClr val="tx2"/>
              </a:solidFill>
            </a:endParaRPr>
          </a:p>
          <a:p>
            <a:pPr lvl="1"/>
            <a:r>
              <a:rPr lang="th-TH" b="1" smtClean="0"/>
              <a:t> </a:t>
            </a:r>
            <a:r>
              <a:rPr lang="th-TH" sz="3600" b="1" smtClean="0">
                <a:solidFill>
                  <a:srgbClr val="00FF00"/>
                </a:solidFill>
              </a:rPr>
              <a:t>นิยาม </a:t>
            </a:r>
            <a:r>
              <a:rPr lang="en-US" sz="3600" b="1" smtClean="0">
                <a:solidFill>
                  <a:srgbClr val="00FF00"/>
                </a:solidFill>
              </a:rPr>
              <a:t>: </a:t>
            </a:r>
            <a:r>
              <a:rPr lang="th-TH" sz="3600" b="1" smtClean="0">
                <a:solidFill>
                  <a:srgbClr val="00FF00"/>
                </a:solidFill>
              </a:rPr>
              <a:t>การแสวงหากำไรส่วนเกิน คือ การใช้ทรัพยากรจริงดำเนินการวิ่งเต้นเพื่อให้ได้สิทธิพิเศษในการทำธุรกิจกับรัฐ เอกชนได้ประโยชน์ แต่สังคมไม่ได้อะไร บางครั้งอาจเกิดความสูญเสีย </a:t>
            </a:r>
            <a:endParaRPr lang="th-TH" b="1" smtClean="0">
              <a:solidFill>
                <a:srgbClr val="00FF00"/>
              </a:solidFill>
            </a:endParaRPr>
          </a:p>
          <a:p>
            <a:endParaRPr lang="th-TH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6DCC5AD-59BA-4108-9283-2D9925574D17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052C27-A41C-43C9-B5ED-2BC3AE1391C6}" type="slidenum">
              <a:rPr lang="en-US" smtClean="0"/>
              <a:pPr/>
              <a:t>10</a:t>
            </a:fld>
            <a:endParaRPr lang="th-TH" smtClean="0"/>
          </a:p>
        </p:txBody>
      </p:sp>
      <p:sp>
        <p:nvSpPr>
          <p:cNvPr id="31762" name="Rectangle 18"/>
          <p:cNvSpPr>
            <a:spLocks noChangeArrowheads="1"/>
          </p:cNvSpPr>
          <p:nvPr/>
        </p:nvSpPr>
        <p:spPr bwMode="auto">
          <a:xfrm>
            <a:off x="309563" y="214313"/>
            <a:ext cx="94329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Arial" pitchFamily="34" charset="0"/>
              <a:buChar char="•"/>
              <a:defRPr/>
            </a:pPr>
            <a:r>
              <a:rPr lang="th-TH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   กิจกรรมแสวงหา “กำไรส่วนเกิน (</a:t>
            </a:r>
            <a:r>
              <a:rPr lang="en-US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economic rent)</a:t>
            </a:r>
            <a:r>
              <a:rPr lang="th-TH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rPr>
              <a:t> การผลิตและการค้าข้าวกลายเป็นระบบที่ต้อง “วิ่งเต้น” และ “ทุจริต” </a:t>
            </a:r>
          </a:p>
        </p:txBody>
      </p:sp>
      <p:grpSp>
        <p:nvGrpSpPr>
          <p:cNvPr id="26628" name="Group 25"/>
          <p:cNvGrpSpPr>
            <a:grpSpLocks/>
          </p:cNvGrpSpPr>
          <p:nvPr/>
        </p:nvGrpSpPr>
        <p:grpSpPr bwMode="auto">
          <a:xfrm>
            <a:off x="136525" y="1857375"/>
            <a:ext cx="9769475" cy="4922838"/>
            <a:chOff x="86" y="1282"/>
            <a:chExt cx="6154" cy="3101"/>
          </a:xfrm>
        </p:grpSpPr>
        <p:grpSp>
          <p:nvGrpSpPr>
            <p:cNvPr id="26629" name="Group 22"/>
            <p:cNvGrpSpPr>
              <a:grpSpLocks/>
            </p:cNvGrpSpPr>
            <p:nvPr/>
          </p:nvGrpSpPr>
          <p:grpSpPr bwMode="auto">
            <a:xfrm>
              <a:off x="86" y="1545"/>
              <a:ext cx="6118" cy="1166"/>
              <a:chOff x="86" y="1207"/>
              <a:chExt cx="6118" cy="1166"/>
            </a:xfrm>
          </p:grpSpPr>
          <p:sp>
            <p:nvSpPr>
              <p:cNvPr id="2" name="Rectangle 8"/>
              <p:cNvSpPr/>
              <p:nvPr/>
            </p:nvSpPr>
            <p:spPr>
              <a:xfrm>
                <a:off x="2026" y="1219"/>
                <a:ext cx="2954" cy="1140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จดทะเบียนปลูกเกินความจริง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เพิ่มพื้นที่ปลูกตัว/ลดพื้นที่พืชอื่น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สวมสิทธิ์ชาวนาอื่น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เพิ่มรอบการเพาะปลูกเป็น 7-8 ครั้ง/ 2 ปี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เดินขบวนเรียกร้องเพิ่มราคาจำนำ/ขยายเวลาและวงเงินจำนำ</a:t>
                </a:r>
              </a:p>
            </p:txBody>
          </p:sp>
          <p:grpSp>
            <p:nvGrpSpPr>
              <p:cNvPr id="26642" name="Group 5"/>
              <p:cNvGrpSpPr>
                <a:grpSpLocks/>
              </p:cNvGrpSpPr>
              <p:nvPr/>
            </p:nvGrpSpPr>
            <p:grpSpPr bwMode="auto">
              <a:xfrm>
                <a:off x="86" y="1207"/>
                <a:ext cx="1891" cy="815"/>
                <a:chOff x="280" y="480"/>
                <a:chExt cx="1745" cy="815"/>
              </a:xfrm>
            </p:grpSpPr>
            <p:pic>
              <p:nvPicPr>
                <p:cNvPr id="26644" name="Picture 3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280" y="495"/>
                  <a:ext cx="800" cy="8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cxnSp>
              <p:nvCxnSpPr>
                <p:cNvPr id="14" name="Straight Arrow Connector 13"/>
                <p:cNvCxnSpPr/>
                <p:nvPr/>
              </p:nvCxnSpPr>
              <p:spPr>
                <a:xfrm>
                  <a:off x="1125" y="1035"/>
                  <a:ext cx="900" cy="1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6646" name="TextBox 17"/>
                <p:cNvSpPr txBox="1">
                  <a:spLocks noChangeArrowheads="1"/>
                </p:cNvSpPr>
                <p:nvPr/>
              </p:nvSpPr>
              <p:spPr bwMode="auto">
                <a:xfrm>
                  <a:off x="1170" y="828"/>
                  <a:ext cx="636" cy="2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th-TH">
                      <a:solidFill>
                        <a:schemeClr val="tx2"/>
                      </a:solidFill>
                      <a:latin typeface="Angsana New" pitchFamily="18" charset="-34"/>
                    </a:rPr>
                    <a:t>ส่วนต่างราคา</a:t>
                  </a:r>
                </a:p>
              </p:txBody>
            </p:sp>
            <p:sp>
              <p:nvSpPr>
                <p:cNvPr id="26647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104" y="480"/>
                  <a:ext cx="8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0" hangingPunct="0"/>
                  <a:r>
                    <a:rPr lang="en-US" sz="2800">
                      <a:solidFill>
                        <a:srgbClr val="FF0000"/>
                      </a:solidFill>
                      <a:latin typeface="Angsana New" pitchFamily="18" charset="-34"/>
                    </a:rPr>
                    <a:t>Rent Seeking</a:t>
                  </a:r>
                  <a:endParaRPr lang="th-TH" sz="2800">
                    <a:solidFill>
                      <a:srgbClr val="FF0000"/>
                    </a:solidFill>
                    <a:latin typeface="Angsana New" pitchFamily="18" charset="-34"/>
                  </a:endParaRPr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485" y="885"/>
                  <a:ext cx="385" cy="250"/>
                </a:xfrm>
                <a:prstGeom prst="rect">
                  <a:avLst/>
                </a:prstGeom>
                <a:noFill/>
              </p:spPr>
              <p:txBody>
                <a:bodyPr wrap="none">
                  <a:spAutoFit/>
                </a:bodyPr>
                <a:lstStyle/>
                <a:p>
                  <a:pPr algn="ctr" eaLnBrk="0" hangingPunct="0">
                    <a:defRPr/>
                  </a:pPr>
                  <a:r>
                    <a:rPr lang="th-TH" dirty="0">
                      <a:solidFill>
                        <a:schemeClr val="bg1">
                          <a:lumMod val="95000"/>
                        </a:schemeClr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Browallia New" pitchFamily="34" charset="-34"/>
                      <a:cs typeface="Browallia New" pitchFamily="34" charset="-34"/>
                    </a:rPr>
                    <a:t>ชาวนา</a:t>
                  </a:r>
                </a:p>
              </p:txBody>
            </p:sp>
          </p:grpSp>
          <p:sp>
            <p:nvSpPr>
              <p:cNvPr id="3" name="Rectangle 8"/>
              <p:cNvSpPr/>
              <p:nvPr/>
            </p:nvSpPr>
            <p:spPr>
              <a:xfrm>
                <a:off x="5070" y="1233"/>
                <a:ext cx="1134" cy="1140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ต้นทุนสูงขึ้น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มลพิษเพิ่ม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แย่งน้ำที่ขาดแคลน</a:t>
                </a:r>
              </a:p>
            </p:txBody>
          </p:sp>
        </p:grpSp>
        <p:grpSp>
          <p:nvGrpSpPr>
            <p:cNvPr id="26630" name="Group 23"/>
            <p:cNvGrpSpPr>
              <a:grpSpLocks/>
            </p:cNvGrpSpPr>
            <p:nvPr/>
          </p:nvGrpSpPr>
          <p:grpSpPr bwMode="auto">
            <a:xfrm>
              <a:off x="86" y="2976"/>
              <a:ext cx="6154" cy="1407"/>
              <a:chOff x="86" y="2638"/>
              <a:chExt cx="6154" cy="1407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2026" y="2638"/>
                <a:ext cx="3044" cy="1398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ลงทุนขยายกำลังการผลิต/</a:t>
                </a:r>
                <a:r>
                  <a:rPr lang="en-US" dirty="0">
                    <a:solidFill>
                      <a:schemeClr val="tx1"/>
                    </a:solidFill>
                    <a:latin typeface="Angsana New" pitchFamily="18" charset="-34"/>
                  </a:rPr>
                  <a:t>Silo</a:t>
                </a: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เป็น 90 ล้านตันขาวเปลือก </a:t>
                </a:r>
                <a:b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</a:b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  เงินลงทุนเพิ่มจาก 0.8 ล้านบาทเป็น 1.6 ล้านบาท/โรงในปี 2530-48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วิ่งเต้นเข้าโครงการจำนำ/จำนำข้ามเขต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ขโมยข้าวรัฐบาลไปหมุนก่อน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สวมสิทธิ์ชาวนา/ใช้ข้าวเขมร-พม่า-ลาว</a:t>
                </a:r>
              </a:p>
            </p:txBody>
          </p:sp>
          <p:grpSp>
            <p:nvGrpSpPr>
              <p:cNvPr id="26633" name="Group 11"/>
              <p:cNvGrpSpPr>
                <a:grpSpLocks/>
              </p:cNvGrpSpPr>
              <p:nvPr/>
            </p:nvGrpSpPr>
            <p:grpSpPr bwMode="auto">
              <a:xfrm>
                <a:off x="86" y="2885"/>
                <a:ext cx="1891" cy="800"/>
                <a:chOff x="280" y="1894"/>
                <a:chExt cx="1745" cy="800"/>
              </a:xfrm>
            </p:grpSpPr>
            <p:cxnSp>
              <p:nvCxnSpPr>
                <p:cNvPr id="15" name="Straight Arrow Connector 14"/>
                <p:cNvCxnSpPr/>
                <p:nvPr/>
              </p:nvCxnSpPr>
              <p:spPr>
                <a:xfrm>
                  <a:off x="1125" y="2322"/>
                  <a:ext cx="900" cy="1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26636" name="Group 13"/>
                <p:cNvGrpSpPr>
                  <a:grpSpLocks/>
                </p:cNvGrpSpPr>
                <p:nvPr/>
              </p:nvGrpSpPr>
              <p:grpSpPr bwMode="auto">
                <a:xfrm>
                  <a:off x="280" y="1894"/>
                  <a:ext cx="1647" cy="800"/>
                  <a:chOff x="280" y="1450"/>
                  <a:chExt cx="1647" cy="800"/>
                </a:xfrm>
              </p:grpSpPr>
              <p:pic>
                <p:nvPicPr>
                  <p:cNvPr id="26637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3"/>
                  <a:srcRect/>
                  <a:stretch>
                    <a:fillRect/>
                  </a:stretch>
                </p:blipFill>
                <p:spPr bwMode="auto">
                  <a:xfrm>
                    <a:off x="280" y="1450"/>
                    <a:ext cx="800" cy="80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26638" name="Text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70" y="1665"/>
                    <a:ext cx="666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0" hangingPunct="0"/>
                    <a:r>
                      <a:rPr lang="th-TH">
                        <a:solidFill>
                          <a:schemeClr val="tx2"/>
                        </a:solidFill>
                        <a:latin typeface="Angsana New" pitchFamily="18" charset="-34"/>
                      </a:rPr>
                      <a:t>กำไรจากการสี</a:t>
                    </a:r>
                  </a:p>
                </p:txBody>
              </p:sp>
              <p:sp>
                <p:nvSpPr>
                  <p:cNvPr id="26639" name="Text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25" y="1908"/>
                    <a:ext cx="802" cy="25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eaLnBrk="0" hangingPunct="0"/>
                    <a:r>
                      <a:rPr lang="th-TH">
                        <a:solidFill>
                          <a:schemeClr val="tx2"/>
                        </a:solidFill>
                        <a:latin typeface="Angsana New" pitchFamily="18" charset="-34"/>
                      </a:rPr>
                      <a:t>ได้ข้าวฟรีไปหมุน</a:t>
                    </a:r>
                  </a:p>
                </p:txBody>
              </p:sp>
              <p:sp>
                <p:nvSpPr>
                  <p:cNvPr id="27" name="TextBox 26"/>
                  <p:cNvSpPr txBox="1"/>
                  <p:nvPr/>
                </p:nvSpPr>
                <p:spPr>
                  <a:xfrm>
                    <a:off x="504" y="1845"/>
                    <a:ext cx="305" cy="250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 eaLnBrk="0" hangingPunct="0">
                      <a:defRPr/>
                    </a:pPr>
                    <a:r>
                      <a:rPr lang="th-TH">
                        <a:solidFill>
                          <a:srgbClr val="F92323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ngsana New" pitchFamily="18" charset="-34"/>
                      </a:rPr>
                      <a:t>โรงสี</a:t>
                    </a:r>
                  </a:p>
                </p:txBody>
              </p:sp>
            </p:grpSp>
          </p:grpSp>
          <p:sp>
            <p:nvSpPr>
              <p:cNvPr id="9" name="Rectangle 8"/>
              <p:cNvSpPr/>
              <p:nvPr/>
            </p:nvSpPr>
            <p:spPr>
              <a:xfrm>
                <a:off x="5106" y="2639"/>
                <a:ext cx="1134" cy="1406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Arial" pitchFamily="34" charset="0"/>
                  <a:buChar char="•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โรงสีในโครงการ    </a:t>
                </a:r>
              </a:p>
              <a:p>
                <a:pPr eaLnBrk="0" hangingPunct="0"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   แข่งขันไม่เป็น</a:t>
                </a:r>
              </a:p>
              <a:p>
                <a:pPr eaLnBrk="0" hangingPunct="0">
                  <a:buFont typeface="Arial" pitchFamily="34" charset="0"/>
                  <a:buChar char="•"/>
                  <a:defRPr/>
                </a:pPr>
                <a:r>
                  <a:rPr lang="th-TH" dirty="0">
                    <a:solidFill>
                      <a:schemeClr val="tx1"/>
                    </a:solidFill>
                    <a:latin typeface="Angsana New" pitchFamily="18" charset="-34"/>
                  </a:rPr>
                  <a:t>  กำลังการผลิตส่วนเกิน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endParaRPr lang="th-TH" dirty="0">
                  <a:solidFill>
                    <a:schemeClr val="tx1"/>
                  </a:solidFill>
                  <a:latin typeface="Angsana New" pitchFamily="18" charset="-34"/>
                </a:endParaRPr>
              </a:p>
            </p:txBody>
          </p:sp>
        </p:grpSp>
        <p:sp>
          <p:nvSpPr>
            <p:cNvPr id="26631" name="Text Box 24"/>
            <p:cNvSpPr txBox="1">
              <a:spLocks noChangeArrowheads="1"/>
            </p:cNvSpPr>
            <p:nvPr/>
          </p:nvSpPr>
          <p:spPr bwMode="auto">
            <a:xfrm>
              <a:off x="5297" y="1282"/>
              <a:ext cx="65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th-TH" sz="2400">
                  <a:solidFill>
                    <a:srgbClr val="00FFFF"/>
                  </a:solidFill>
                </a:rPr>
                <a:t>ผลกระทบ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50C828-1A29-4AA2-9918-63FFFF1746E9}" type="slidenum">
              <a:rPr lang="en-US" smtClean="0"/>
              <a:pPr/>
              <a:t>11</a:t>
            </a:fld>
            <a:endParaRPr lang="th-TH" smtClean="0"/>
          </a:p>
        </p:txBody>
      </p:sp>
      <p:sp>
        <p:nvSpPr>
          <p:cNvPr id="32770" name="Title 1"/>
          <p:cNvSpPr>
            <a:spLocks/>
          </p:cNvSpPr>
          <p:nvPr/>
        </p:nvSpPr>
        <p:spPr bwMode="gray">
          <a:xfrm>
            <a:off x="500063" y="1076325"/>
            <a:ext cx="8915400" cy="552450"/>
          </a:xfrm>
          <a:prstGeom prst="rect">
            <a:avLst/>
          </a:prstGeom>
          <a:solidFill>
            <a:schemeClr val="accent5"/>
          </a:solidFill>
          <a:ln w="9525">
            <a:noFill/>
            <a:miter lim="800000"/>
            <a:headEnd/>
            <a:tailEnd/>
          </a:ln>
        </p:spPr>
        <p:txBody>
          <a:bodyPr lIns="0" rIns="0"/>
          <a:lstStyle/>
          <a:p>
            <a:pPr algn="ctr" eaLnBrk="0" hangingPunct="0"/>
            <a:r>
              <a:rPr lang="th-TH" sz="4000">
                <a:solidFill>
                  <a:schemeClr val="bg1"/>
                </a:solidFill>
                <a:latin typeface="Angsana New" pitchFamily="18" charset="-34"/>
              </a:rPr>
              <a:t>กระบวนการแสวงหา “กำไรส่วนเกิน” (เก๋าเจี๊ยะ)</a:t>
            </a:r>
          </a:p>
        </p:txBody>
      </p:sp>
      <p:sp>
        <p:nvSpPr>
          <p:cNvPr id="32789" name="Rectangle 21"/>
          <p:cNvSpPr>
            <a:spLocks noChangeArrowheads="1"/>
          </p:cNvSpPr>
          <p:nvPr/>
        </p:nvSpPr>
        <p:spPr bwMode="auto">
          <a:xfrm>
            <a:off x="4435475" y="84138"/>
            <a:ext cx="5470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th-TH" sz="2800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นโยบายรับจำนำข้าวเปลือกทำลายโอกาสข้าวไทย (ต่อ)</a:t>
            </a:r>
          </a:p>
        </p:txBody>
      </p:sp>
      <p:grpSp>
        <p:nvGrpSpPr>
          <p:cNvPr id="27653" name="Group 29"/>
          <p:cNvGrpSpPr>
            <a:grpSpLocks/>
          </p:cNvGrpSpPr>
          <p:nvPr/>
        </p:nvGrpSpPr>
        <p:grpSpPr bwMode="auto">
          <a:xfrm>
            <a:off x="481013" y="1831975"/>
            <a:ext cx="9224962" cy="3757613"/>
            <a:chOff x="303" y="1154"/>
            <a:chExt cx="5811" cy="2367"/>
          </a:xfrm>
        </p:grpSpPr>
        <p:grpSp>
          <p:nvGrpSpPr>
            <p:cNvPr id="27654" name="Group 26"/>
            <p:cNvGrpSpPr>
              <a:grpSpLocks/>
            </p:cNvGrpSpPr>
            <p:nvPr/>
          </p:nvGrpSpPr>
          <p:grpSpPr bwMode="auto">
            <a:xfrm>
              <a:off x="303" y="2721"/>
              <a:ext cx="5811" cy="800"/>
              <a:chOff x="303" y="2424"/>
              <a:chExt cx="5811" cy="800"/>
            </a:xfrm>
          </p:grpSpPr>
          <p:sp>
            <p:nvSpPr>
              <p:cNvPr id="2" name="Rectangle 11"/>
              <p:cNvSpPr/>
              <p:nvPr/>
            </p:nvSpPr>
            <p:spPr>
              <a:xfrm>
                <a:off x="2243" y="2481"/>
                <a:ext cx="2238" cy="630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sz="2400">
                    <a:solidFill>
                      <a:schemeClr val="tx1"/>
                    </a:solidFill>
                    <a:latin typeface="Angsana New" pitchFamily="18" charset="-34"/>
                  </a:rPr>
                  <a:t> วิ่งเต้นนักการเมือง</a:t>
                </a:r>
              </a:p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sz="2400">
                    <a:solidFill>
                      <a:schemeClr val="tx1"/>
                    </a:solidFill>
                    <a:latin typeface="Angsana New" pitchFamily="18" charset="-34"/>
                  </a:rPr>
                  <a:t> รวมตัวกันฮั้วประมูล</a:t>
                </a:r>
              </a:p>
            </p:txBody>
          </p:sp>
          <p:grpSp>
            <p:nvGrpSpPr>
              <p:cNvPr id="27670" name="Group 14"/>
              <p:cNvGrpSpPr>
                <a:grpSpLocks/>
              </p:cNvGrpSpPr>
              <p:nvPr/>
            </p:nvGrpSpPr>
            <p:grpSpPr bwMode="auto">
              <a:xfrm>
                <a:off x="303" y="2424"/>
                <a:ext cx="1904" cy="800"/>
                <a:chOff x="280" y="2028"/>
                <a:chExt cx="1757" cy="800"/>
              </a:xfrm>
            </p:grpSpPr>
            <p:grpSp>
              <p:nvGrpSpPr>
                <p:cNvPr id="27672" name="Group 15"/>
                <p:cNvGrpSpPr>
                  <a:grpSpLocks/>
                </p:cNvGrpSpPr>
                <p:nvPr/>
              </p:nvGrpSpPr>
              <p:grpSpPr bwMode="auto">
                <a:xfrm>
                  <a:off x="280" y="2028"/>
                  <a:ext cx="1700" cy="800"/>
                  <a:chOff x="280" y="3420"/>
                  <a:chExt cx="1700" cy="800"/>
                </a:xfrm>
              </p:grpSpPr>
              <p:sp>
                <p:nvSpPr>
                  <p:cNvPr id="27674" name="TextBox 2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134" y="3500"/>
                    <a:ext cx="846" cy="63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>
                    <a:spAutoFit/>
                  </a:bodyPr>
                  <a:lstStyle/>
                  <a:p>
                    <a:pPr algn="ctr" eaLnBrk="0" hangingPunct="0">
                      <a:lnSpc>
                        <a:spcPct val="150000"/>
                      </a:lnSpc>
                    </a:pPr>
                    <a:r>
                      <a:rPr lang="th-TH">
                        <a:solidFill>
                          <a:schemeClr val="tx2"/>
                        </a:solidFill>
                        <a:latin typeface="Angsana New" pitchFamily="18" charset="-34"/>
                      </a:rPr>
                      <a:t>ประมูลราคาต่ำกว่า</a:t>
                    </a:r>
                  </a:p>
                  <a:p>
                    <a:pPr algn="ctr" eaLnBrk="0" hangingPunct="0">
                      <a:lnSpc>
                        <a:spcPct val="150000"/>
                      </a:lnSpc>
                    </a:pPr>
                    <a:r>
                      <a:rPr lang="th-TH">
                        <a:solidFill>
                          <a:schemeClr val="tx2"/>
                        </a:solidFill>
                        <a:latin typeface="Angsana New" pitchFamily="18" charset="-34"/>
                      </a:rPr>
                      <a:t>ราคาส่งออก</a:t>
                    </a:r>
                  </a:p>
                </p:txBody>
              </p:sp>
              <p:grpSp>
                <p:nvGrpSpPr>
                  <p:cNvPr id="27675" name="Group 17"/>
                  <p:cNvGrpSpPr>
                    <a:grpSpLocks/>
                  </p:cNvGrpSpPr>
                  <p:nvPr/>
                </p:nvGrpSpPr>
                <p:grpSpPr bwMode="auto">
                  <a:xfrm>
                    <a:off x="280" y="3420"/>
                    <a:ext cx="800" cy="800"/>
                    <a:chOff x="280" y="3420"/>
                    <a:chExt cx="800" cy="800"/>
                  </a:xfrm>
                </p:grpSpPr>
                <p:pic>
                  <p:nvPicPr>
                    <p:cNvPr id="27676" name="Picture 6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/>
                    <a:srcRect/>
                    <a:stretch>
                      <a:fillRect/>
                    </a:stretch>
                  </p:blipFill>
                  <p:spPr bwMode="auto">
                    <a:xfrm>
                      <a:off x="280" y="3420"/>
                      <a:ext cx="800" cy="80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29" name="TextBox 28"/>
                    <p:cNvSpPr txBox="1"/>
                    <p:nvPr/>
                  </p:nvSpPr>
                  <p:spPr>
                    <a:xfrm>
                      <a:off x="438" y="3630"/>
                      <a:ext cx="455" cy="250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algn="ctr" eaLnBrk="0" hangingPunct="0">
                        <a:defRPr/>
                      </a:pPr>
                      <a:r>
                        <a:rPr lang="th-TH" dirty="0">
                          <a:solidFill>
                            <a:schemeClr val="bg1">
                              <a:lumMod val="9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ผู้ส่งออก</a:t>
                      </a:r>
                    </a:p>
                  </p:txBody>
                </p:sp>
              </p:grpSp>
            </p:grpSp>
            <p:cxnSp>
              <p:nvCxnSpPr>
                <p:cNvPr id="17" name="Straight Arrow Connector 16"/>
                <p:cNvCxnSpPr/>
                <p:nvPr/>
              </p:nvCxnSpPr>
              <p:spPr>
                <a:xfrm>
                  <a:off x="1137" y="2469"/>
                  <a:ext cx="900" cy="1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3">
                  <a:schemeClr val="dk1"/>
                </a:lnRef>
                <a:fillRef idx="0">
                  <a:schemeClr val="dk1"/>
                </a:fillRef>
                <a:effectRef idx="2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" name="Rectangle 11"/>
              <p:cNvSpPr/>
              <p:nvPr/>
            </p:nvSpPr>
            <p:spPr>
              <a:xfrm>
                <a:off x="4728" y="2478"/>
                <a:ext cx="1386" cy="630"/>
              </a:xfrm>
              <a:prstGeom prst="rect">
                <a:avLst/>
              </a:prstGeom>
              <a:solidFill>
                <a:srgbClr val="C0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eaLnBrk="0" hangingPunct="0">
                  <a:buFont typeface="Calibri" pitchFamily="34" charset="0"/>
                  <a:buChar char="₋"/>
                  <a:defRPr/>
                </a:pPr>
                <a:r>
                  <a:rPr lang="th-TH" sz="2400">
                    <a:solidFill>
                      <a:schemeClr val="tx1"/>
                    </a:solidFill>
                    <a:latin typeface="Angsana New" pitchFamily="18" charset="-34"/>
                  </a:rPr>
                  <a:t> ผู้ประมูลรายได้ใหญ่ได้เปรียบ</a:t>
                </a:r>
              </a:p>
            </p:txBody>
          </p:sp>
        </p:grpSp>
        <p:grpSp>
          <p:nvGrpSpPr>
            <p:cNvPr id="27655" name="Group 28"/>
            <p:cNvGrpSpPr>
              <a:grpSpLocks/>
            </p:cNvGrpSpPr>
            <p:nvPr/>
          </p:nvGrpSpPr>
          <p:grpSpPr bwMode="auto">
            <a:xfrm>
              <a:off x="303" y="1154"/>
              <a:ext cx="5811" cy="1187"/>
              <a:chOff x="303" y="1154"/>
              <a:chExt cx="5811" cy="1187"/>
            </a:xfrm>
          </p:grpSpPr>
          <p:grpSp>
            <p:nvGrpSpPr>
              <p:cNvPr id="27656" name="Group 25"/>
              <p:cNvGrpSpPr>
                <a:grpSpLocks/>
              </p:cNvGrpSpPr>
              <p:nvPr/>
            </p:nvGrpSpPr>
            <p:grpSpPr bwMode="auto">
              <a:xfrm>
                <a:off x="303" y="1388"/>
                <a:ext cx="5811" cy="953"/>
                <a:chOff x="303" y="1048"/>
                <a:chExt cx="5811" cy="953"/>
              </a:xfrm>
            </p:grpSpPr>
            <p:sp>
              <p:nvSpPr>
                <p:cNvPr id="11" name="Rectangle 10"/>
                <p:cNvSpPr/>
                <p:nvPr/>
              </p:nvSpPr>
              <p:spPr>
                <a:xfrm>
                  <a:off x="2243" y="1173"/>
                  <a:ext cx="2192" cy="828"/>
                </a:xfrm>
                <a:prstGeom prst="rect">
                  <a:avLst/>
                </a:prstGeom>
                <a:solidFill>
                  <a:srgbClr val="C0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eaLnBrk="0" hangingPunct="0">
                    <a:buFont typeface="Calibri" pitchFamily="34" charset="0"/>
                    <a:buChar char="₋"/>
                    <a:defRPr/>
                  </a:pPr>
                  <a:r>
                    <a:rPr lang="th-TH" sz="2400" dirty="0">
                      <a:solidFill>
                        <a:schemeClr val="tx1"/>
                      </a:solidFill>
                      <a:latin typeface="Angsana New" pitchFamily="18" charset="-34"/>
                    </a:rPr>
                    <a:t> ลงทุนสร้างโกดังเพราะคืนทุนใน 2 ปี</a:t>
                  </a:r>
                </a:p>
                <a:p>
                  <a:pPr eaLnBrk="0" hangingPunct="0">
                    <a:buFont typeface="Calibri" pitchFamily="34" charset="0"/>
                    <a:buChar char="₋"/>
                    <a:defRPr/>
                  </a:pPr>
                  <a:r>
                    <a:rPr lang="th-TH" sz="2400" dirty="0">
                      <a:solidFill>
                        <a:schemeClr val="tx1"/>
                      </a:solidFill>
                      <a:latin typeface="Angsana New" pitchFamily="18" charset="-34"/>
                    </a:rPr>
                    <a:t> ขโมยข้าวสารไปหมุนก่อน</a:t>
                  </a:r>
                </a:p>
                <a:p>
                  <a:pPr eaLnBrk="0" hangingPunct="0">
                    <a:buFont typeface="Calibri" pitchFamily="34" charset="0"/>
                    <a:buChar char="₋"/>
                    <a:defRPr/>
                  </a:pPr>
                  <a:r>
                    <a:rPr lang="th-TH" sz="2400" dirty="0">
                      <a:solidFill>
                        <a:schemeClr val="tx1"/>
                      </a:solidFill>
                      <a:latin typeface="Angsana New" pitchFamily="18" charset="-34"/>
                    </a:rPr>
                    <a:t> เปลี่ยนข้าวดีเป็นข้าวเลว</a:t>
                  </a:r>
                </a:p>
              </p:txBody>
            </p:sp>
            <p:grpSp>
              <p:nvGrpSpPr>
                <p:cNvPr id="27659" name="Group 5"/>
                <p:cNvGrpSpPr>
                  <a:grpSpLocks/>
                </p:cNvGrpSpPr>
                <p:nvPr/>
              </p:nvGrpSpPr>
              <p:grpSpPr bwMode="auto">
                <a:xfrm>
                  <a:off x="303" y="1048"/>
                  <a:ext cx="1891" cy="800"/>
                  <a:chOff x="280" y="2440"/>
                  <a:chExt cx="1745" cy="800"/>
                </a:xfrm>
              </p:grpSpPr>
              <p:grpSp>
                <p:nvGrpSpPr>
                  <p:cNvPr id="27661" name="Group 6"/>
                  <p:cNvGrpSpPr>
                    <a:grpSpLocks/>
                  </p:cNvGrpSpPr>
                  <p:nvPr/>
                </p:nvGrpSpPr>
                <p:grpSpPr bwMode="auto">
                  <a:xfrm>
                    <a:off x="1125" y="2610"/>
                    <a:ext cx="900" cy="520"/>
                    <a:chOff x="1125" y="2610"/>
                    <a:chExt cx="900" cy="520"/>
                  </a:xfrm>
                </p:grpSpPr>
                <p:cxnSp>
                  <p:nvCxnSpPr>
                    <p:cNvPr id="16" name="Straight Arrow Connector 15"/>
                    <p:cNvCxnSpPr/>
                    <p:nvPr/>
                  </p:nvCxnSpPr>
                  <p:spPr>
                    <a:xfrm>
                      <a:off x="1125" y="2835"/>
                      <a:ext cx="900" cy="1"/>
                    </a:xfrm>
                    <a:prstGeom prst="straightConnector1">
                      <a:avLst/>
                    </a:prstGeom>
                    <a:ln>
                      <a:tailEnd type="arrow"/>
                    </a:ln>
                  </p:spPr>
                  <p:style>
                    <a:lnRef idx="3">
                      <a:schemeClr val="dk1"/>
                    </a:lnRef>
                    <a:fillRef idx="0">
                      <a:schemeClr val="dk1"/>
                    </a:fillRef>
                    <a:effectRef idx="2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27666" name="Group 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125" y="2610"/>
                      <a:ext cx="786" cy="520"/>
                      <a:chOff x="1125" y="2610"/>
                      <a:chExt cx="786" cy="520"/>
                    </a:xfrm>
                  </p:grpSpPr>
                  <p:sp>
                    <p:nvSpPr>
                      <p:cNvPr id="27667" name="TextBox 2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125" y="2880"/>
                        <a:ext cx="786" cy="2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eaLnBrk="0" hangingPunct="0"/>
                        <a:r>
                          <a:rPr lang="th-TH">
                            <a:solidFill>
                              <a:schemeClr val="tx2"/>
                            </a:solidFill>
                            <a:latin typeface="Angsana New" pitchFamily="18" charset="-34"/>
                          </a:rPr>
                          <a:t>ได้ข้าวรัฐไปหมุน</a:t>
                        </a:r>
                      </a:p>
                    </p:txBody>
                  </p:sp>
                  <p:sp>
                    <p:nvSpPr>
                      <p:cNvPr id="27668" name="TextBox 22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170" y="2610"/>
                        <a:ext cx="647" cy="25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eaLnBrk="0" hangingPunct="0"/>
                        <a:r>
                          <a:rPr lang="th-TH">
                            <a:solidFill>
                              <a:schemeClr val="tx2"/>
                            </a:solidFill>
                            <a:latin typeface="Angsana New" pitchFamily="18" charset="-34"/>
                          </a:rPr>
                          <a:t>ค่าเช่าโกดังสูง</a:t>
                        </a:r>
                      </a:p>
                    </p:txBody>
                  </p:sp>
                </p:grpSp>
              </p:grpSp>
              <p:grpSp>
                <p:nvGrpSpPr>
                  <p:cNvPr id="27662" name="Group 11"/>
                  <p:cNvGrpSpPr>
                    <a:grpSpLocks/>
                  </p:cNvGrpSpPr>
                  <p:nvPr/>
                </p:nvGrpSpPr>
                <p:grpSpPr bwMode="auto">
                  <a:xfrm>
                    <a:off x="280" y="2440"/>
                    <a:ext cx="800" cy="800"/>
                    <a:chOff x="280" y="2440"/>
                    <a:chExt cx="800" cy="800"/>
                  </a:xfrm>
                </p:grpSpPr>
                <p:pic>
                  <p:nvPicPr>
                    <p:cNvPr id="27663" name="Picture 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3"/>
                    <a:srcRect/>
                    <a:stretch>
                      <a:fillRect/>
                    </a:stretch>
                  </p:blipFill>
                  <p:spPr bwMode="auto">
                    <a:xfrm>
                      <a:off x="280" y="2440"/>
                      <a:ext cx="800" cy="800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28" name="TextBox 27"/>
                    <p:cNvSpPr txBox="1"/>
                    <p:nvPr/>
                  </p:nvSpPr>
                  <p:spPr>
                    <a:xfrm>
                      <a:off x="419" y="2700"/>
                      <a:ext cx="483" cy="250"/>
                    </a:xfrm>
                    <a:prstGeom prst="rect">
                      <a:avLst/>
                    </a:prstGeom>
                    <a:noFill/>
                  </p:spPr>
                  <p:txBody>
                    <a:bodyPr wrap="none">
                      <a:spAutoFit/>
                    </a:bodyPr>
                    <a:lstStyle/>
                    <a:p>
                      <a:pPr algn="ctr" eaLnBrk="0" hangingPunct="0">
                        <a:defRPr/>
                      </a:pPr>
                      <a:r>
                        <a:rPr lang="th-TH">
                          <a:solidFill>
                            <a:srgbClr val="F92323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Browallia New" pitchFamily="34" charset="-34"/>
                          <a:cs typeface="Browallia New" pitchFamily="34" charset="-34"/>
                        </a:rPr>
                        <a:t>โกดังข้าว</a:t>
                      </a:r>
                    </a:p>
                  </p:txBody>
                </p:sp>
              </p:grpSp>
            </p:grpSp>
            <p:sp>
              <p:nvSpPr>
                <p:cNvPr id="12" name="Rectangle 11"/>
                <p:cNvSpPr/>
                <p:nvPr/>
              </p:nvSpPr>
              <p:spPr>
                <a:xfrm>
                  <a:off x="4728" y="1298"/>
                  <a:ext cx="1386" cy="630"/>
                </a:xfrm>
                <a:prstGeom prst="rect">
                  <a:avLst/>
                </a:prstGeom>
                <a:solidFill>
                  <a:srgbClr val="C00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eaLnBrk="0" hangingPunct="0">
                    <a:buFont typeface="Calibri" pitchFamily="34" charset="0"/>
                    <a:buChar char="₋"/>
                    <a:defRPr/>
                  </a:pPr>
                  <a:r>
                    <a:rPr lang="th-TH" sz="2400">
                      <a:solidFill>
                        <a:schemeClr val="tx1"/>
                      </a:solidFill>
                      <a:latin typeface="Angsana New" pitchFamily="18" charset="-34"/>
                    </a:rPr>
                    <a:t> เกิดโกดังมากเกินไป</a:t>
                  </a:r>
                </a:p>
              </p:txBody>
            </p:sp>
          </p:grpSp>
          <p:sp>
            <p:nvSpPr>
              <p:cNvPr id="27657" name="Text Box 27"/>
              <p:cNvSpPr txBox="1">
                <a:spLocks noChangeArrowheads="1"/>
              </p:cNvSpPr>
              <p:nvPr/>
            </p:nvSpPr>
            <p:spPr bwMode="auto">
              <a:xfrm>
                <a:off x="5025" y="1154"/>
                <a:ext cx="830" cy="371"/>
              </a:xfrm>
              <a:prstGeom prst="rect">
                <a:avLst/>
              </a:prstGeom>
              <a:noFill/>
              <a:ln w="9525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th-TH" sz="3200">
                    <a:solidFill>
                      <a:srgbClr val="00FFFF"/>
                    </a:solidFill>
                  </a:rPr>
                  <a:t>ผลกระทบ</a:t>
                </a:r>
              </a:p>
            </p:txBody>
          </p:sp>
        </p:grp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C0120EB-2616-41F3-92E8-64463D47364C}" type="slidenum">
              <a:rPr lang="en-US" smtClean="0"/>
              <a:pPr/>
              <a:t>12</a:t>
            </a:fld>
            <a:endParaRPr lang="th-TH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4294967295"/>
          </p:nvPr>
        </p:nvSpPr>
        <p:spPr>
          <a:xfrm>
            <a:off x="488950" y="500063"/>
            <a:ext cx="8915400" cy="55245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th-TH" sz="4000" b="1" smtClean="0">
                <a:solidFill>
                  <a:srgbClr val="00FFFF"/>
                </a:solidFill>
                <a:latin typeface="Angsana New" pitchFamily="18" charset="-34"/>
              </a:rPr>
              <a:t> ผลกระทบต่อตลาดข้าว </a:t>
            </a:r>
            <a:r>
              <a:rPr lang="en-US" sz="4000" b="1" smtClean="0">
                <a:solidFill>
                  <a:srgbClr val="00FFFF"/>
                </a:solidFill>
                <a:latin typeface="Angsana New" pitchFamily="18" charset="-34"/>
              </a:rPr>
              <a:t>: </a:t>
            </a:r>
            <a:r>
              <a:rPr lang="th-TH" sz="4000" b="1" smtClean="0">
                <a:solidFill>
                  <a:srgbClr val="00FFFF"/>
                </a:solidFill>
                <a:latin typeface="Angsana New" pitchFamily="18" charset="-34"/>
              </a:rPr>
              <a:t>รัฐบาลเป็นผู้ค้าข้าวรายใหญ่ที่สุด</a:t>
            </a:r>
          </a:p>
          <a:p>
            <a:pPr lvl="1" eaLnBrk="1" hangingPunct="1">
              <a:lnSpc>
                <a:spcPct val="110000"/>
              </a:lnSpc>
            </a:pPr>
            <a:r>
              <a:rPr lang="th-TH" sz="3600" b="1" smtClean="0">
                <a:latin typeface="Angsana New" pitchFamily="18" charset="-34"/>
              </a:rPr>
              <a:t>คุณภาพข้าวลดลง แต่ต้นทุนการผลิต(รวมทั้ง </a:t>
            </a:r>
            <a:r>
              <a:rPr lang="en-US" sz="3600" b="1" smtClean="0">
                <a:latin typeface="Angsana New" pitchFamily="18" charset="-34"/>
              </a:rPr>
              <a:t>social cost</a:t>
            </a:r>
            <a:r>
              <a:rPr lang="th-TH" sz="3600" b="1" smtClean="0">
                <a:latin typeface="Angsana New" pitchFamily="18" charset="-34"/>
              </a:rPr>
              <a:t> เช่น มลพิษ เพลี้ยกระโดด) สูงขึ้นตามราคาจำนำ</a:t>
            </a:r>
          </a:p>
          <a:p>
            <a:pPr lvl="1" eaLnBrk="1" hangingPunct="1">
              <a:lnSpc>
                <a:spcPct val="110000"/>
              </a:lnSpc>
            </a:pPr>
            <a:r>
              <a:rPr lang="th-TH" sz="3600" b="1" smtClean="0">
                <a:latin typeface="Angsana New" pitchFamily="18" charset="-34"/>
              </a:rPr>
              <a:t>มีข้าวคุณภาพต่ำจากประเทศเพื่อนบ้านเข้ามาสวมสิทธิจำนำข้าว</a:t>
            </a:r>
          </a:p>
          <a:p>
            <a:pPr lvl="1" eaLnBrk="1" hangingPunct="1">
              <a:lnSpc>
                <a:spcPct val="110000"/>
              </a:lnSpc>
            </a:pPr>
            <a:r>
              <a:rPr lang="th-TH" sz="3600" b="1" smtClean="0">
                <a:latin typeface="Angsana New" pitchFamily="18" charset="-34"/>
              </a:rPr>
              <a:t>ตลาดกลางข้าวเปลือกและพ่อค้าท้องถิ่นล้มหายตายจาก</a:t>
            </a:r>
          </a:p>
          <a:p>
            <a:pPr lvl="1" eaLnBrk="1" hangingPunct="1">
              <a:lnSpc>
                <a:spcPct val="110000"/>
              </a:lnSpc>
            </a:pPr>
            <a:r>
              <a:rPr lang="th-TH" sz="3600" b="1" smtClean="0">
                <a:latin typeface="Angsana New" pitchFamily="18" charset="-34"/>
              </a:rPr>
              <a:t>โรงสีนอกโครงการอยู่ไม่ได้ เพราะเสียเปรียบโรงสีในโครงการ</a:t>
            </a:r>
          </a:p>
          <a:p>
            <a:pPr lvl="1" eaLnBrk="1" hangingPunct="1">
              <a:lnSpc>
                <a:spcPct val="110000"/>
              </a:lnSpc>
            </a:pPr>
            <a:r>
              <a:rPr lang="th-TH" sz="3600" b="1" smtClean="0">
                <a:latin typeface="Angsana New" pitchFamily="18" charset="-34"/>
              </a:rPr>
              <a:t>พ่อค้าส่งออกนอกโครงการเสียเปรียบผู้ประมูล...ตลาดส่งออกกระจุกตัวมาก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fld id="{E00CA616-19CE-42B8-ACD7-26A50789D551}" type="slidenum">
              <a:rPr lang="th-TH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th-TH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616475-DF40-43AA-8FBC-13626B800E11}" type="slidenum">
              <a:rPr lang="en-US" smtClean="0"/>
              <a:pPr/>
              <a:t>13</a:t>
            </a:fld>
            <a:endParaRPr lang="th-TH" smtClean="0"/>
          </a:p>
        </p:txBody>
      </p:sp>
      <p:sp>
        <p:nvSpPr>
          <p:cNvPr id="2053" name="Content Placeholder 2"/>
          <p:cNvSpPr>
            <a:spLocks noGrp="1"/>
          </p:cNvSpPr>
          <p:nvPr>
            <p:ph idx="4294967295"/>
          </p:nvPr>
        </p:nvSpPr>
        <p:spPr>
          <a:xfrm>
            <a:off x="87313" y="214313"/>
            <a:ext cx="10152062" cy="1785937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sz="4000" b="1" smtClean="0">
                <a:latin typeface="Angsana New" pitchFamily="18" charset="-34"/>
              </a:rPr>
              <a:t>การจำนำราคาสูงก่อวิกฤตต่อการส่งออกข้าวไทยในต้นปี 2552</a:t>
            </a:r>
          </a:p>
          <a:p>
            <a:pPr lvl="1" eaLnBrk="1" hangingPunct="1">
              <a:spcBef>
                <a:spcPct val="0"/>
              </a:spcBef>
            </a:pPr>
            <a:r>
              <a:rPr lang="th-TH" sz="3600" b="1" smtClean="0">
                <a:solidFill>
                  <a:srgbClr val="00FF00"/>
                </a:solidFill>
                <a:latin typeface="Angsana New" pitchFamily="18" charset="-34"/>
              </a:rPr>
              <a:t>ครึ่งปีแรก 2552 การส่งออกข้าวไทย ลด 30</a:t>
            </a:r>
            <a:r>
              <a:rPr lang="en-US" sz="3600" b="1" smtClean="0">
                <a:solidFill>
                  <a:srgbClr val="00FF00"/>
                </a:solidFill>
                <a:latin typeface="Angsana New" pitchFamily="18" charset="-34"/>
              </a:rPr>
              <a:t>% </a:t>
            </a:r>
            <a:r>
              <a:rPr lang="th-TH" sz="3600" b="1" smtClean="0">
                <a:solidFill>
                  <a:srgbClr val="00FF00"/>
                </a:solidFill>
                <a:latin typeface="Angsana New" pitchFamily="18" charset="-34"/>
              </a:rPr>
              <a:t>เพราะราคาแพงที่สุดในโลก</a:t>
            </a:r>
          </a:p>
          <a:p>
            <a:pPr lvl="1" eaLnBrk="1" hangingPunct="1">
              <a:spcBef>
                <a:spcPct val="0"/>
              </a:spcBef>
            </a:pPr>
            <a:r>
              <a:rPr lang="th-TH" sz="3600" b="1" smtClean="0">
                <a:solidFill>
                  <a:srgbClr val="00FF00"/>
                </a:solidFill>
                <a:latin typeface="Angsana New" pitchFamily="18" charset="-34"/>
              </a:rPr>
              <a:t> สต๊อคข้าวจากการรับจำนำทำให้ส่งออกลด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fld id="{172E6EC7-28A6-49D4-8B24-71947B50B28B}" type="slidenum">
              <a:rPr lang="th-TH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th-TH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grpSp>
        <p:nvGrpSpPr>
          <p:cNvPr id="2055" name="Group 11"/>
          <p:cNvGrpSpPr>
            <a:grpSpLocks/>
          </p:cNvGrpSpPr>
          <p:nvPr/>
        </p:nvGrpSpPr>
        <p:grpSpPr bwMode="auto">
          <a:xfrm>
            <a:off x="849313" y="1857375"/>
            <a:ext cx="7961312" cy="4714875"/>
            <a:chOff x="849313" y="1857364"/>
            <a:chExt cx="7961312" cy="4714886"/>
          </a:xfrm>
        </p:grpSpPr>
        <p:sp>
          <p:nvSpPr>
            <p:cNvPr id="11288" name="Rectangle 2"/>
            <p:cNvSpPr>
              <a:spLocks noChangeArrowheads="1"/>
            </p:cNvSpPr>
            <p:nvPr/>
          </p:nvSpPr>
          <p:spPr bwMode="auto">
            <a:xfrm>
              <a:off x="903288" y="1857364"/>
              <a:ext cx="7907337" cy="1087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lang="th-TH" sz="28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ngsana New" pitchFamily="18" charset="-34"/>
                </a:rPr>
                <a:t>Milled rice export </a:t>
              </a:r>
              <a:r>
                <a:rPr lang="en-US" sz="28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ngsana New" pitchFamily="18" charset="-34"/>
                </a:rPr>
                <a:t>: half 2008 and half 2009 (major exporters )</a:t>
              </a:r>
              <a:endParaRPr lang="th-TH" sz="28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</a:endParaRPr>
            </a:p>
          </p:txBody>
        </p:sp>
        <p:grpSp>
          <p:nvGrpSpPr>
            <p:cNvPr id="2057" name="Group 25"/>
            <p:cNvGrpSpPr>
              <a:grpSpLocks/>
            </p:cNvGrpSpPr>
            <p:nvPr/>
          </p:nvGrpSpPr>
          <p:grpSpPr bwMode="auto">
            <a:xfrm>
              <a:off x="849313" y="2289528"/>
              <a:ext cx="7848638" cy="4282722"/>
              <a:chOff x="270" y="1207"/>
              <a:chExt cx="5503" cy="2835"/>
            </a:xfrm>
          </p:grpSpPr>
          <p:graphicFrame>
            <p:nvGraphicFramePr>
              <p:cNvPr id="2050" name="Object 3"/>
              <p:cNvGraphicFramePr>
                <a:graphicFrameLocks noChangeAspect="1"/>
              </p:cNvGraphicFramePr>
              <p:nvPr/>
            </p:nvGraphicFramePr>
            <p:xfrm>
              <a:off x="270" y="1207"/>
              <a:ext cx="2658" cy="2835"/>
            </p:xfrm>
            <a:graphic>
              <a:graphicData uri="http://schemas.openxmlformats.org/presentationml/2006/ole">
                <p:oleObj spid="_x0000_s2050" r:id="rId3" imgW="3792041" imgH="4279763" progId="Excel.Chart.8">
                  <p:embed/>
                </p:oleObj>
              </a:graphicData>
            </a:graphic>
          </p:graphicFrame>
          <p:graphicFrame>
            <p:nvGraphicFramePr>
              <p:cNvPr id="2051" name="Object 27"/>
              <p:cNvGraphicFramePr>
                <a:graphicFrameLocks noChangeAspect="1"/>
              </p:cNvGraphicFramePr>
              <p:nvPr/>
            </p:nvGraphicFramePr>
            <p:xfrm>
              <a:off x="3115" y="1207"/>
              <a:ext cx="2658" cy="2835"/>
            </p:xfrm>
            <a:graphic>
              <a:graphicData uri="http://schemas.openxmlformats.org/presentationml/2006/ole">
                <p:oleObj spid="_x0000_s2051" r:id="rId4" imgW="3792041" imgH="4279763" progId="Excel.Chart.8">
                  <p:embed/>
                </p:oleObj>
              </a:graphicData>
            </a:graphic>
          </p:graphicFrame>
        </p:grp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271463" y="500063"/>
            <a:ext cx="9363075" cy="1143000"/>
          </a:xfrm>
        </p:spPr>
        <p:txBody>
          <a:bodyPr/>
          <a:lstStyle/>
          <a:p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</a:rPr>
              <a:t>เปรียบเทียบราคาข้าวขาว </a:t>
            </a:r>
            <a:r>
              <a:rPr lang="en-US" sz="4000" b="1" smtClean="0">
                <a:solidFill>
                  <a:srgbClr val="00FF00"/>
                </a:solidFill>
                <a:latin typeface="Angsana New" pitchFamily="18" charset="-34"/>
              </a:rPr>
              <a:t>100%</a:t>
            </a:r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</a:rPr>
              <a:t> ชั้น</a:t>
            </a:r>
            <a:r>
              <a:rPr lang="en-US" sz="4000" b="1" smtClean="0">
                <a:solidFill>
                  <a:srgbClr val="00FF00"/>
                </a:solidFill>
                <a:latin typeface="Angsana New" pitchFamily="18" charset="-34"/>
              </a:rPr>
              <a:t>2</a:t>
            </a:r>
            <a:r>
              <a:rPr lang="th-TH" sz="4000" b="1" smtClean="0">
                <a:solidFill>
                  <a:srgbClr val="00FF00"/>
                </a:solidFill>
                <a:latin typeface="Angsana New" pitchFamily="18" charset="-34"/>
              </a:rPr>
              <a:t> ของไทยกับสหรัฐอเมริกา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>
            <p:ph idx="1"/>
          </p:nvPr>
        </p:nvGraphicFramePr>
        <p:xfrm>
          <a:off x="350838" y="1700213"/>
          <a:ext cx="9283700" cy="4392612"/>
        </p:xfrm>
        <a:graphic>
          <a:graphicData uri="http://schemas.openxmlformats.org/presentationml/2006/ole">
            <p:oleObj spid="_x0000_s3074" name="Chart" r:id="rId3" imgW="6400800" imgH="3057405" progId="Excel.Sheet.8">
              <p:embed/>
            </p:oleObj>
          </a:graphicData>
        </a:graphic>
      </p:graphicFrame>
      <p:sp>
        <p:nvSpPr>
          <p:cNvPr id="3076" name="Rectangle 19"/>
          <p:cNvSpPr>
            <a:spLocks noChangeArrowheads="1"/>
          </p:cNvSpPr>
          <p:nvPr/>
        </p:nvSpPr>
        <p:spPr bwMode="auto">
          <a:xfrm>
            <a:off x="271463" y="1352550"/>
            <a:ext cx="14890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$</a:t>
            </a:r>
            <a:r>
              <a:rPr lang="th-TH"/>
              <a:t>/</a:t>
            </a:r>
            <a:r>
              <a:rPr lang="en-US"/>
              <a:t>metric ton</a:t>
            </a:r>
            <a:endParaRPr lang="th-TH"/>
          </a:p>
        </p:txBody>
      </p:sp>
      <p:sp>
        <p:nvSpPr>
          <p:cNvPr id="3077" name="Rectangle 20"/>
          <p:cNvSpPr>
            <a:spLocks noChangeArrowheads="1"/>
          </p:cNvSpPr>
          <p:nvPr/>
        </p:nvSpPr>
        <p:spPr bwMode="auto">
          <a:xfrm>
            <a:off x="428625" y="6078538"/>
            <a:ext cx="9048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600">
                <a:cs typeface="Tahoma" pitchFamily="34" charset="0"/>
              </a:rPr>
              <a:t>Source</a:t>
            </a:r>
            <a:r>
              <a:rPr lang="th-TH" sz="1600">
                <a:cs typeface="Tahoma" pitchFamily="34" charset="0"/>
              </a:rPr>
              <a:t>: </a:t>
            </a:r>
            <a:r>
              <a:rPr lang="en-US" sz="1600"/>
              <a:t>USDA Economics, Statistics and Market Information System </a:t>
            </a:r>
            <a:endParaRPr lang="th-TH" sz="1600"/>
          </a:p>
        </p:txBody>
      </p:sp>
      <p:sp>
        <p:nvSpPr>
          <p:cNvPr id="3078" name="Text Box 21"/>
          <p:cNvSpPr txBox="1">
            <a:spLocks noChangeArrowheads="1"/>
          </p:cNvSpPr>
          <p:nvPr/>
        </p:nvSpPr>
        <p:spPr bwMode="auto">
          <a:xfrm>
            <a:off x="5030788" y="1844675"/>
            <a:ext cx="24955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800">
                <a:solidFill>
                  <a:schemeClr val="bg1"/>
                </a:solidFill>
              </a:rPr>
              <a:t>ราคารับจำนำ</a:t>
            </a:r>
            <a:r>
              <a:rPr lang="th-TH">
                <a:solidFill>
                  <a:schemeClr val="bg1"/>
                </a:solidFill>
              </a:rPr>
              <a:t> </a:t>
            </a:r>
            <a:r>
              <a:rPr lang="th-TH" sz="1800">
                <a:solidFill>
                  <a:schemeClr val="bg1"/>
                </a:solidFill>
              </a:rPr>
              <a:t>14,000 บาท/ตัน</a:t>
            </a:r>
          </a:p>
        </p:txBody>
      </p:sp>
      <p:sp>
        <p:nvSpPr>
          <p:cNvPr id="3079" name="Line 22"/>
          <p:cNvSpPr>
            <a:spLocks noChangeShapeType="1"/>
          </p:cNvSpPr>
          <p:nvPr/>
        </p:nvSpPr>
        <p:spPr bwMode="auto">
          <a:xfrm flipH="1">
            <a:off x="8072438" y="2636838"/>
            <a:ext cx="390525" cy="431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80" name="Line 23"/>
          <p:cNvSpPr>
            <a:spLocks noChangeShapeType="1"/>
          </p:cNvSpPr>
          <p:nvPr/>
        </p:nvSpPr>
        <p:spPr bwMode="auto">
          <a:xfrm>
            <a:off x="8462963" y="2636838"/>
            <a:ext cx="79375" cy="5048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81" name="Line 24"/>
          <p:cNvSpPr>
            <a:spLocks noChangeShapeType="1"/>
          </p:cNvSpPr>
          <p:nvPr/>
        </p:nvSpPr>
        <p:spPr bwMode="auto">
          <a:xfrm>
            <a:off x="7059613" y="2276475"/>
            <a:ext cx="0" cy="433388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3082" name="Text Box 25"/>
          <p:cNvSpPr txBox="1">
            <a:spLocks noChangeArrowheads="1"/>
          </p:cNvSpPr>
          <p:nvPr/>
        </p:nvSpPr>
        <p:spPr bwMode="auto">
          <a:xfrm>
            <a:off x="7839075" y="2205038"/>
            <a:ext cx="1403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1800">
                <a:solidFill>
                  <a:schemeClr val="bg1"/>
                </a:solidFill>
              </a:rPr>
              <a:t>12,000 บาท/ตัน</a:t>
            </a:r>
          </a:p>
        </p:txBody>
      </p:sp>
      <p:sp>
        <p:nvSpPr>
          <p:cNvPr id="3083" name="Rectangle 10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  <p:sp>
        <p:nvSpPr>
          <p:cNvPr id="3084" name="Slide Number Placeholder 1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304EEC-725A-47C4-A683-65B57902B35C}" type="slidenum">
              <a:rPr lang="en-US" smtClean="0"/>
              <a:pPr/>
              <a:t>14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b="1" smtClean="0">
                <a:solidFill>
                  <a:srgbClr val="00FF00"/>
                </a:solidFill>
                <a:latin typeface="Angsana New" pitchFamily="18" charset="-34"/>
              </a:rPr>
              <a:t>สต็อคจากการรับจำนำสูงขึ้น การส่งออกลดลง</a:t>
            </a: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>
            <p:ph idx="1"/>
          </p:nvPr>
        </p:nvGraphicFramePr>
        <p:xfrm>
          <a:off x="584200" y="1628775"/>
          <a:ext cx="8737600" cy="4321175"/>
        </p:xfrm>
        <a:graphic>
          <a:graphicData uri="http://schemas.openxmlformats.org/presentationml/2006/ole">
            <p:oleObj spid="_x0000_s4098" name="Chart" r:id="rId3" imgW="4667098" imgH="2543251" progId="Excel.Sheet.8">
              <p:embed/>
            </p:oleObj>
          </a:graphicData>
        </a:graphic>
      </p:graphicFrame>
      <p:sp>
        <p:nvSpPr>
          <p:cNvPr id="4100" name="Rectangle 18"/>
          <p:cNvSpPr>
            <a:spLocks noChangeArrowheads="1"/>
          </p:cNvSpPr>
          <p:nvPr/>
        </p:nvSpPr>
        <p:spPr bwMode="auto">
          <a:xfrm>
            <a:off x="630238" y="5919788"/>
            <a:ext cx="66929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th-TH" sz="2400"/>
              <a:t>ที่มา : รวบรวมจากเอกสารของศูนย์ข้อมูลงานนโยบายรัฐบาล องค์การคลังสินค้า</a:t>
            </a:r>
          </a:p>
        </p:txBody>
      </p:sp>
      <p:sp>
        <p:nvSpPr>
          <p:cNvPr id="4101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E0DB1BD-03B4-4A71-8405-FF209F1D952F}" type="slidenum">
              <a:rPr lang="en-US" smtClean="0"/>
              <a:pPr/>
              <a:t>15</a:t>
            </a:fld>
            <a:endParaRPr lang="th-TH" smtClean="0"/>
          </a:p>
        </p:txBody>
      </p:sp>
      <p:sp>
        <p:nvSpPr>
          <p:cNvPr id="4102" name="Rectangle 5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6301E9-5853-4A8E-A674-B265FDB74B0A}" type="slidenum">
              <a:rPr lang="en-US" smtClean="0"/>
              <a:pPr/>
              <a:t>16</a:t>
            </a:fld>
            <a:endParaRPr lang="th-TH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5925" y="877888"/>
            <a:ext cx="9145588" cy="4495800"/>
          </a:xfrm>
        </p:spPr>
        <p:txBody>
          <a:bodyPr/>
          <a:lstStyle/>
          <a:p>
            <a:pPr eaLnBrk="1" hangingPunct="1"/>
            <a:r>
              <a:rPr lang="th-TH" sz="4000" b="1" smtClean="0">
                <a:solidFill>
                  <a:srgbClr val="00FFFF"/>
                </a:solidFill>
                <a:latin typeface="Angsana New" pitchFamily="18" charset="-34"/>
              </a:rPr>
              <a:t>ความสูญเสียทั้งหมดเกิดจากการรับจำนำในราคาสูงกว่าตลาด  ทำให้รัฐกลายมาเป็นผู้ค้าขายรายใหญ่</a:t>
            </a:r>
          </a:p>
          <a:p>
            <a:pPr lvl="1" eaLnBrk="1" hangingPunct="1"/>
            <a:r>
              <a:rPr lang="th-TH" sz="4000" b="1" smtClean="0">
                <a:latin typeface="Angsana New" pitchFamily="18" charset="-34"/>
              </a:rPr>
              <a:t>ทางแก้ไข คือ “รัฐต้องไม่ยุ่งเกี่ยวกับการค้าข้าว” ด้วยการเลิกนโยบายจำนำ</a:t>
            </a:r>
          </a:p>
          <a:p>
            <a:pPr lvl="1" eaLnBrk="1" hangingPunct="1"/>
            <a:r>
              <a:rPr lang="th-TH" sz="4000" b="1" smtClean="0">
                <a:latin typeface="Angsana New" pitchFamily="18" charset="-34"/>
              </a:rPr>
              <a:t>การปลดแอก จะทำให้ชาวนา โรงสี ผู้ส่งออกผลิตข้าวและค้าขายเพื่อประโยชน์ทางเศรษฐกิจเป็นหลัก...ไม่ใช่ผลิตและค้ากับรัฐบาล</a:t>
            </a: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4381500" y="100013"/>
            <a:ext cx="552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ความเสียหายและวิกฤติข้าวไทยจากการแทรกแซงของรัฐ </a:t>
            </a:r>
            <a:r>
              <a:rPr lang="en-US" i="1">
                <a:solidFill>
                  <a:schemeClr val="accent1"/>
                </a:solidFill>
              </a:rPr>
              <a:t>:</a:t>
            </a:r>
            <a:r>
              <a:rPr lang="th-TH" i="1">
                <a:solidFill>
                  <a:schemeClr val="accent1"/>
                </a:solidFill>
              </a:rPr>
              <a:t> โครงการจำนำข้าว 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738188" y="357188"/>
            <a:ext cx="8420100" cy="1143000"/>
          </a:xfrm>
        </p:spPr>
        <p:txBody>
          <a:bodyPr/>
          <a:lstStyle/>
          <a:p>
            <a:pPr algn="r"/>
            <a:r>
              <a:rPr lang="th-TH" sz="6000" i="1" smtClean="0">
                <a:solidFill>
                  <a:schemeClr val="tx1"/>
                </a:solidFill>
              </a:rPr>
              <a:t>4. ตลาดค้าข้าวเสรีมีผลดีอย่างไร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52438" y="1428750"/>
            <a:ext cx="9215437" cy="4329113"/>
          </a:xfrm>
        </p:spPr>
        <p:txBody>
          <a:bodyPr/>
          <a:lstStyle/>
          <a:p>
            <a:r>
              <a:rPr lang="th-TH" sz="4000" b="1" smtClean="0">
                <a:solidFill>
                  <a:schemeClr val="tx2"/>
                </a:solidFill>
              </a:rPr>
              <a:t>หลังจากเลิกแทรกแซงตลาดด้วยการรับจำนำ ตลาดข้าวไทยจะกลับสู่ภาวะการแข่งขันตามปรกติ...หลักฐานในอดีตเป็นเครื่องบ่งชี้ข้อดีของการแข่งขัน</a:t>
            </a:r>
          </a:p>
          <a:p>
            <a:r>
              <a:rPr lang="th-TH" sz="4000" b="1" smtClean="0">
                <a:solidFill>
                  <a:schemeClr val="tx2"/>
                </a:solidFill>
              </a:rPr>
              <a:t>ผลดีของระบบตลาดและการค้าที่มีการแข่งขัน </a:t>
            </a:r>
            <a:r>
              <a:rPr lang="en-US" sz="4000" b="1" smtClean="0">
                <a:solidFill>
                  <a:schemeClr val="tx2"/>
                </a:solidFill>
              </a:rPr>
              <a:t>: </a:t>
            </a:r>
            <a:r>
              <a:rPr lang="th-TH" sz="4000" b="1" smtClean="0">
                <a:solidFill>
                  <a:schemeClr val="tx2"/>
                </a:solidFill>
              </a:rPr>
              <a:t>การส่งออกเป็นจักรกลขับเคลื่อนการผลิตและการค้าข้าวไทย</a:t>
            </a:r>
          </a:p>
          <a:p>
            <a:pPr lvl="1"/>
            <a:r>
              <a:rPr lang="th-TH" sz="3600" b="1" smtClean="0">
                <a:solidFill>
                  <a:srgbClr val="00FF00"/>
                </a:solidFill>
              </a:rPr>
              <a:t>ประโยชน์จากสนธิสัญญาเบาว์ริ่ง เปิดประตูค้าข้าวเสรี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10E1DD-E2A2-4C1F-848E-D3B56E3E8A3F}" type="slidenum">
              <a:rPr lang="en-US" smtClean="0"/>
              <a:pPr/>
              <a:t>17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b="1" smtClean="0">
                <a:latin typeface="Angsana New" pitchFamily="18" charset="-34"/>
              </a:rPr>
              <a:t>การส่งออกข้าวไทยหลังสนธิสัญญาเบาว์ริง ค.ศ. </a:t>
            </a:r>
            <a:r>
              <a:rPr lang="en-US" sz="3600" b="1" smtClean="0">
                <a:latin typeface="Angsana New" pitchFamily="18" charset="-34"/>
              </a:rPr>
              <a:t>1855 </a:t>
            </a:r>
            <a:r>
              <a:rPr lang="th-TH" sz="3600" b="1" smtClean="0">
                <a:latin typeface="Angsana New" pitchFamily="18" charset="-34"/>
              </a:rPr>
              <a:t>(พ.ศ. 2398)</a:t>
            </a: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>
            <p:ph idx="1"/>
          </p:nvPr>
        </p:nvGraphicFramePr>
        <p:xfrm>
          <a:off x="508000" y="1773238"/>
          <a:ext cx="8890000" cy="3743325"/>
        </p:xfrm>
        <a:graphic>
          <a:graphicData uri="http://schemas.openxmlformats.org/presentationml/2006/ole">
            <p:oleObj spid="_x0000_s5122" name="Chart" r:id="rId3" imgW="4667098" imgH="2543251" progId="Excel.Sheet.8">
              <p:embed/>
            </p:oleObj>
          </a:graphicData>
        </a:graphic>
      </p:graphicFrame>
      <p:sp>
        <p:nvSpPr>
          <p:cNvPr id="5124" name="Text Box 10"/>
          <p:cNvSpPr txBox="1">
            <a:spLocks noChangeArrowheads="1"/>
          </p:cNvSpPr>
          <p:nvPr/>
        </p:nvSpPr>
        <p:spPr bwMode="auto">
          <a:xfrm>
            <a:off x="584200" y="5734050"/>
            <a:ext cx="8659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>
                <a:latin typeface="Angsana New" pitchFamily="18" charset="-34"/>
              </a:rPr>
              <a:t>ที่มา </a:t>
            </a:r>
            <a:r>
              <a:rPr lang="en-US" sz="2400">
                <a:latin typeface="Angsana New" pitchFamily="18" charset="-34"/>
              </a:rPr>
              <a:t>: Owen, “The Rice Industry of Mainland Southeast Asia”.</a:t>
            </a:r>
            <a:r>
              <a:rPr lang="en-US" sz="2400" i="1">
                <a:latin typeface="Angsana New" pitchFamily="18" charset="-34"/>
              </a:rPr>
              <a:t>J.S.S.</a:t>
            </a:r>
            <a:r>
              <a:rPr lang="en-US" sz="2400">
                <a:latin typeface="Angsana New" pitchFamily="18" charset="-34"/>
              </a:rPr>
              <a:t> V.59 (July 1971)</a:t>
            </a:r>
            <a:endParaRPr lang="th-TH" sz="2400">
              <a:latin typeface="Angsana New" pitchFamily="18" charset="-34"/>
            </a:endParaRPr>
          </a:p>
        </p:txBody>
      </p:sp>
      <p:sp>
        <p:nvSpPr>
          <p:cNvPr id="512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220F0B-7112-4A24-8EE2-307B3C9D17E9}" type="slidenum">
              <a:rPr lang="en-US" smtClean="0"/>
              <a:pPr/>
              <a:t>18</a:t>
            </a:fld>
            <a:endParaRPr lang="th-TH" smtClean="0"/>
          </a:p>
        </p:txBody>
      </p:sp>
      <p:sp>
        <p:nvSpPr>
          <p:cNvPr id="5126" name="Rectangle 5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523875" y="1143000"/>
            <a:ext cx="8420100" cy="4114800"/>
          </a:xfrm>
        </p:spPr>
        <p:txBody>
          <a:bodyPr/>
          <a:lstStyle/>
          <a:p>
            <a:pPr lvl="1"/>
            <a:r>
              <a:rPr lang="th-TH" sz="3600" b="1" smtClean="0">
                <a:solidFill>
                  <a:srgbClr val="00FF00"/>
                </a:solidFill>
              </a:rPr>
              <a:t>ไทยก้าวขึ้นเป็นผู้ส่งออกอันดับหนึ่งอย่างถาวรตั้งแต่ปี 2523 เป็นต้นมา </a:t>
            </a:r>
          </a:p>
          <a:p>
            <a:pPr lvl="1"/>
            <a:r>
              <a:rPr lang="th-TH" sz="3600" b="1" smtClean="0">
                <a:solidFill>
                  <a:srgbClr val="00FF00"/>
                </a:solidFill>
              </a:rPr>
              <a:t> ปริมาณส่งออกเพิ่มจาก 1.4 ล้านตันในปี 2504-06 เป็น 2.9 ล้านตันในปี 2522-2524 และ 8.7 ล้านตัน ในปี 2546-2551 เพราะ </a:t>
            </a:r>
          </a:p>
          <a:p>
            <a:pPr lvl="1"/>
            <a:r>
              <a:rPr lang="th-TH" sz="3600" b="1" smtClean="0">
                <a:solidFill>
                  <a:srgbClr val="00FF00"/>
                </a:solidFill>
              </a:rPr>
              <a:t> (1) การบริโภคลดลง (2) การเพิ่มปริมาณการผลิตการเพิ่ม ผลิตภาพทั้งนาปี และนาปรัง และพื้นที่ปรัง (ดูรูปข้างล่าง)</a:t>
            </a: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EA1C53B-29B3-43CD-A97A-0871A7FB0A51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b="1" smtClean="0"/>
              <a:t>ปริมาณและอัตราการเติบโตส่งออกข้าวของไทย และผลผลิตข้าวเปลือก</a:t>
            </a:r>
          </a:p>
        </p:txBody>
      </p:sp>
      <p:sp>
        <p:nvSpPr>
          <p:cNvPr id="6148" name="Text Box 7"/>
          <p:cNvSpPr txBox="1">
            <a:spLocks noChangeArrowheads="1"/>
          </p:cNvSpPr>
          <p:nvPr/>
        </p:nvSpPr>
        <p:spPr bwMode="auto">
          <a:xfrm>
            <a:off x="661988" y="6165850"/>
            <a:ext cx="569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>
                <a:latin typeface="Angsana New" pitchFamily="18" charset="-34"/>
              </a:rPr>
              <a:t>ที่มา </a:t>
            </a:r>
            <a:r>
              <a:rPr lang="en-US" sz="2400">
                <a:latin typeface="Angsana New" pitchFamily="18" charset="-34"/>
              </a:rPr>
              <a:t>: FAO</a:t>
            </a:r>
            <a:r>
              <a:rPr lang="th-TH" sz="2400">
                <a:latin typeface="Angsana New" pitchFamily="18" charset="-34"/>
              </a:rPr>
              <a:t> (1961 – 2007) และกรมศุลกากร (2008 – 2009)</a:t>
            </a:r>
          </a:p>
        </p:txBody>
      </p:sp>
      <p:sp>
        <p:nvSpPr>
          <p:cNvPr id="6149" name="Text Box 20"/>
          <p:cNvSpPr txBox="1">
            <a:spLocks noChangeArrowheads="1"/>
          </p:cNvSpPr>
          <p:nvPr/>
        </p:nvSpPr>
        <p:spPr bwMode="auto">
          <a:xfrm>
            <a:off x="8502650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(ร้อยละ)</a:t>
            </a:r>
          </a:p>
        </p:txBody>
      </p:sp>
      <p:sp>
        <p:nvSpPr>
          <p:cNvPr id="6150" name="Text Box 21"/>
          <p:cNvSpPr txBox="1">
            <a:spLocks noChangeArrowheads="1"/>
          </p:cNvSpPr>
          <p:nvPr/>
        </p:nvSpPr>
        <p:spPr bwMode="auto">
          <a:xfrm>
            <a:off x="350838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(ล้านตัน)</a:t>
            </a:r>
          </a:p>
        </p:txBody>
      </p:sp>
      <p:sp>
        <p:nvSpPr>
          <p:cNvPr id="6151" name="Text Box 25"/>
          <p:cNvSpPr txBox="1">
            <a:spLocks noChangeArrowheads="1"/>
          </p:cNvSpPr>
          <p:nvPr/>
        </p:nvSpPr>
        <p:spPr bwMode="auto">
          <a:xfrm>
            <a:off x="661988" y="5805488"/>
            <a:ext cx="56943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>
                <a:latin typeface="Angsana New" pitchFamily="18" charset="-34"/>
              </a:rPr>
              <a:t>ข้อมูลปี 2552 เป็นตัวเลขประมาณการจาก </a:t>
            </a:r>
            <a:r>
              <a:rPr lang="en-US" sz="2400">
                <a:latin typeface="Angsana New" pitchFamily="18" charset="-34"/>
              </a:rPr>
              <a:t>USDA</a:t>
            </a:r>
            <a:endParaRPr lang="th-TH" sz="2400">
              <a:latin typeface="Angsana New" pitchFamily="18" charset="-34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>
            <p:ph idx="1"/>
          </p:nvPr>
        </p:nvGraphicFramePr>
        <p:xfrm>
          <a:off x="271463" y="1844675"/>
          <a:ext cx="9440862" cy="3816350"/>
        </p:xfrm>
        <a:graphic>
          <a:graphicData uri="http://schemas.openxmlformats.org/presentationml/2006/ole">
            <p:oleObj spid="_x0000_s6146" name="Chart" r:id="rId3" imgW="7781979" imgH="2362113" progId="Excel.Sheet.8">
              <p:embed/>
            </p:oleObj>
          </a:graphicData>
        </a:graphic>
      </p:graphicFrame>
      <p:sp>
        <p:nvSpPr>
          <p:cNvPr id="6152" name="Slide Number Placeholder 9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FF8179-78FC-424F-9C17-911718869F20}" type="slidenum">
              <a:rPr lang="en-US" smtClean="0"/>
              <a:pPr/>
              <a:t>20</a:t>
            </a:fld>
            <a:endParaRPr lang="th-TH" smtClean="0"/>
          </a:p>
        </p:txBody>
      </p:sp>
      <p:sp>
        <p:nvSpPr>
          <p:cNvPr id="6153" name="Rectangle 8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" y="142875"/>
            <a:ext cx="8915400" cy="1143000"/>
          </a:xfrm>
        </p:spPr>
        <p:txBody>
          <a:bodyPr/>
          <a:lstStyle/>
          <a:p>
            <a:r>
              <a:rPr lang="en-US" sz="2000" b="1" smtClean="0"/>
              <a:t>THAILAND'S MARKET SHARE AND RANK AMONG RICE EXPORTERS</a:t>
            </a:r>
            <a:endParaRPr lang="th-TH" sz="2000" b="1" smtClean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>
            <p:ph sz="half" idx="1"/>
          </p:nvPr>
        </p:nvGraphicFramePr>
        <p:xfrm>
          <a:off x="428625" y="1265238"/>
          <a:ext cx="9047163" cy="2792412"/>
        </p:xfrm>
        <a:graphic>
          <a:graphicData uri="http://schemas.openxmlformats.org/presentationml/2006/ole">
            <p:oleObj spid="_x0000_s7170" name="Chart" r:id="rId3" imgW="6495898" imgH="2171569" progId="Excel.Sheet.8">
              <p:embed/>
            </p:oleObj>
          </a:graphicData>
        </a:graphic>
      </p:graphicFrame>
      <p:graphicFrame>
        <p:nvGraphicFramePr>
          <p:cNvPr id="7171" name="Object 3"/>
          <p:cNvGraphicFramePr>
            <a:graphicFrameLocks noChangeAspect="1"/>
          </p:cNvGraphicFramePr>
          <p:nvPr>
            <p:ph sz="half" idx="2"/>
          </p:nvPr>
        </p:nvGraphicFramePr>
        <p:xfrm>
          <a:off x="1760538" y="4129088"/>
          <a:ext cx="6369050" cy="2252662"/>
        </p:xfrm>
        <a:graphic>
          <a:graphicData uri="http://schemas.openxmlformats.org/presentationml/2006/ole">
            <p:oleObj spid="_x0000_s7171" name="Chart" r:id="rId4" imgW="6543521" imgH="2314466" progId="Excel.Sheet.8">
              <p:embed/>
            </p:oleObj>
          </a:graphicData>
        </a:graphic>
      </p:graphicFrame>
      <p:sp>
        <p:nvSpPr>
          <p:cNvPr id="7173" name="Text Box 9"/>
          <p:cNvSpPr txBox="1">
            <a:spLocks noChangeArrowheads="1"/>
          </p:cNvSpPr>
          <p:nvPr/>
        </p:nvSpPr>
        <p:spPr bwMode="auto">
          <a:xfrm>
            <a:off x="271463" y="836613"/>
            <a:ext cx="117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(ร้อยละ)</a:t>
            </a:r>
          </a:p>
        </p:txBody>
      </p:sp>
      <p:sp>
        <p:nvSpPr>
          <p:cNvPr id="7174" name="Text Box 10"/>
          <p:cNvSpPr txBox="1">
            <a:spLocks noChangeArrowheads="1"/>
          </p:cNvSpPr>
          <p:nvPr/>
        </p:nvSpPr>
        <p:spPr bwMode="auto">
          <a:xfrm>
            <a:off x="5310188" y="4143375"/>
            <a:ext cx="1171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>
                <a:solidFill>
                  <a:schemeClr val="bg1"/>
                </a:solidFill>
              </a:rPr>
              <a:t>(อันดับ)</a:t>
            </a:r>
          </a:p>
        </p:txBody>
      </p:sp>
      <p:sp>
        <p:nvSpPr>
          <p:cNvPr id="7175" name="Oval 11"/>
          <p:cNvSpPr>
            <a:spLocks noChangeArrowheads="1"/>
          </p:cNvSpPr>
          <p:nvPr/>
        </p:nvSpPr>
        <p:spPr bwMode="auto">
          <a:xfrm>
            <a:off x="7994650" y="1557338"/>
            <a:ext cx="1403350" cy="1079500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7176" name="Text Box 12"/>
          <p:cNvSpPr txBox="1">
            <a:spLocks noChangeArrowheads="1"/>
          </p:cNvSpPr>
          <p:nvPr/>
        </p:nvSpPr>
        <p:spPr bwMode="auto">
          <a:xfrm>
            <a:off x="6435725" y="1289050"/>
            <a:ext cx="21050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>
                <a:solidFill>
                  <a:schemeClr val="bg2"/>
                </a:solidFill>
              </a:rPr>
              <a:t>ส่วนแบ่งของไทยลดลง</a:t>
            </a:r>
          </a:p>
        </p:txBody>
      </p:sp>
      <p:sp>
        <p:nvSpPr>
          <p:cNvPr id="7177" name="Text Box 13"/>
          <p:cNvSpPr txBox="1">
            <a:spLocks noChangeArrowheads="1"/>
          </p:cNvSpPr>
          <p:nvPr/>
        </p:nvSpPr>
        <p:spPr bwMode="auto">
          <a:xfrm>
            <a:off x="584200" y="6356350"/>
            <a:ext cx="881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>
              <a:spcBef>
                <a:spcPct val="50000"/>
              </a:spcBef>
            </a:pPr>
            <a:r>
              <a:rPr lang="th-TH" sz="2400">
                <a:latin typeface="Angsana New" pitchFamily="18" charset="-34"/>
              </a:rPr>
              <a:t>ที่มา </a:t>
            </a:r>
            <a:r>
              <a:rPr lang="en-US" sz="2400">
                <a:latin typeface="Angsana New" pitchFamily="18" charset="-34"/>
              </a:rPr>
              <a:t>:Ammar Siamwalla </a:t>
            </a:r>
            <a:r>
              <a:rPr lang="th-TH" sz="2400">
                <a:latin typeface="Angsana New" pitchFamily="18" charset="-34"/>
              </a:rPr>
              <a:t>1987 และ </a:t>
            </a:r>
            <a:r>
              <a:rPr lang="en-US" sz="2400">
                <a:latin typeface="Angsana New" pitchFamily="18" charset="-34"/>
              </a:rPr>
              <a:t>FAO</a:t>
            </a:r>
            <a:endParaRPr lang="th-TH" sz="2400">
              <a:latin typeface="Angsana New" pitchFamily="18" charset="-34"/>
            </a:endParaRPr>
          </a:p>
        </p:txBody>
      </p:sp>
      <p:sp>
        <p:nvSpPr>
          <p:cNvPr id="7178" name="Slide Number Placeholder 1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703C9C5-18D4-4778-9D89-DEA254DA37D2}" type="slidenum">
              <a:rPr lang="en-US" smtClean="0"/>
              <a:pPr/>
              <a:t>21</a:t>
            </a:fld>
            <a:endParaRPr lang="th-TH" smtClean="0"/>
          </a:p>
        </p:txBody>
      </p:sp>
      <p:sp>
        <p:nvSpPr>
          <p:cNvPr id="7179" name="Rectangle 10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238125" y="1214438"/>
            <a:ext cx="3357563" cy="1143000"/>
          </a:xfrm>
        </p:spPr>
        <p:txBody>
          <a:bodyPr/>
          <a:lstStyle/>
          <a:p>
            <a:pPr algn="l"/>
            <a:r>
              <a:rPr lang="th-TH" sz="2800" b="1" smtClean="0">
                <a:latin typeface="Angsana New" pitchFamily="18" charset="-34"/>
              </a:rPr>
              <a:t>ตลาดส่งออก </a:t>
            </a:r>
            <a:r>
              <a:rPr lang="en-US" sz="2800" b="1" smtClean="0">
                <a:latin typeface="Angsana New" pitchFamily="18" charset="-34"/>
              </a:rPr>
              <a:t>12</a:t>
            </a:r>
            <a:r>
              <a:rPr lang="th-TH" sz="2800" b="1" smtClean="0">
                <a:latin typeface="Angsana New" pitchFamily="18" charset="-34"/>
              </a:rPr>
              <a:t> อันดับแรกของไทยรายประเทศ ปี </a:t>
            </a:r>
            <a:r>
              <a:rPr lang="en-US" sz="2800" b="1" smtClean="0">
                <a:latin typeface="Angsana New" pitchFamily="18" charset="-34"/>
              </a:rPr>
              <a:t>2551</a:t>
            </a:r>
            <a:endParaRPr lang="th-TH" sz="2800" b="1" smtClean="0">
              <a:latin typeface="Angsana New" pitchFamily="18" charset="-34"/>
            </a:endParaRPr>
          </a:p>
        </p:txBody>
      </p:sp>
      <p:sp>
        <p:nvSpPr>
          <p:cNvPr id="8196" name="Text Box 6"/>
          <p:cNvSpPr txBox="1">
            <a:spLocks noChangeArrowheads="1"/>
          </p:cNvSpPr>
          <p:nvPr/>
        </p:nvSpPr>
        <p:spPr bwMode="auto">
          <a:xfrm>
            <a:off x="428625" y="6284913"/>
            <a:ext cx="5694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ที่มา </a:t>
            </a:r>
            <a:r>
              <a:rPr lang="en-US" sz="2400"/>
              <a:t>: </a:t>
            </a:r>
            <a:r>
              <a:rPr lang="th-TH" sz="2400"/>
              <a:t>กรมศุลกากร 2552</a:t>
            </a:r>
          </a:p>
        </p:txBody>
      </p:sp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6826250" y="1171575"/>
            <a:ext cx="2886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(ร้อยละของมูลค่าส่งออก)</a:t>
            </a:r>
          </a:p>
        </p:txBody>
      </p:sp>
      <p:graphicFrame>
        <p:nvGraphicFramePr>
          <p:cNvPr id="8194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1754188" y="620713"/>
          <a:ext cx="6788150" cy="5903912"/>
        </p:xfrm>
        <a:graphic>
          <a:graphicData uri="http://schemas.openxmlformats.org/presentationml/2006/ole">
            <p:oleObj spid="_x0000_s8194" r:id="rId3" imgW="6785436" imgH="5901439" progId="Excel.Chart.8">
              <p:embed/>
            </p:oleObj>
          </a:graphicData>
        </a:graphic>
      </p:graphicFrame>
      <p:sp>
        <p:nvSpPr>
          <p:cNvPr id="8198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532B34-78D0-4CB2-9CFF-AC88124BB367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738188" y="285750"/>
            <a:ext cx="8420100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FontTx/>
              <a:buChar char="–"/>
              <a:defRPr/>
            </a:pPr>
            <a:r>
              <a:rPr lang="th-TH" sz="3600" kern="0">
                <a:latin typeface="+mn-lt"/>
                <a:cs typeface="+mn-cs"/>
              </a:rPr>
              <a:t>ตลาดข้าวไทยมีอยู่ทั่วทุกทวีป </a:t>
            </a:r>
            <a:endParaRPr lang="th-TH" sz="3600" kern="0" dirty="0">
              <a:latin typeface="+mn-lt"/>
              <a:cs typeface="+mn-cs"/>
            </a:endParaRPr>
          </a:p>
        </p:txBody>
      </p:sp>
      <p:sp>
        <p:nvSpPr>
          <p:cNvPr id="8200" name="Rectangle 7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523875" y="428625"/>
            <a:ext cx="9382125" cy="714375"/>
          </a:xfrm>
        </p:spPr>
        <p:txBody>
          <a:bodyPr/>
          <a:lstStyle/>
          <a:p>
            <a:pPr lvl="1"/>
            <a:r>
              <a:rPr lang="th-TH" sz="4000" b="1" smtClean="0"/>
              <a:t>ไทยส่งออกข้าวหลากหลายประเภท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D0988E-70E8-4071-9BB3-5DECDC7D839C}" type="slidenum">
              <a:rPr lang="en-US" smtClean="0"/>
              <a:pPr/>
              <a:t>23</a:t>
            </a:fld>
            <a:endParaRPr lang="en-US" smtClean="0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671513" y="1922463"/>
          <a:ext cx="8353425" cy="4221162"/>
        </p:xfrm>
        <a:graphic>
          <a:graphicData uri="http://schemas.openxmlformats.org/presentationml/2006/ole">
            <p:oleObj spid="_x0000_s9218" name="Worksheet" r:id="rId3" imgW="4410089" imgH="2228910" progId="Excel.Sheet.8">
              <p:embed/>
            </p:oleObj>
          </a:graphicData>
        </a:graphic>
      </p:graphicFrame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611188" y="6092825"/>
            <a:ext cx="5256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ที่มา </a:t>
            </a:r>
            <a:r>
              <a:rPr lang="en-US" sz="2400"/>
              <a:t>: </a:t>
            </a:r>
            <a:r>
              <a:rPr lang="th-TH" sz="2400"/>
              <a:t>กรมศุลกากร 2552</a:t>
            </a:r>
          </a:p>
        </p:txBody>
      </p:sp>
      <p:sp>
        <p:nvSpPr>
          <p:cNvPr id="9222" name="Rectangle 2"/>
          <p:cNvSpPr>
            <a:spLocks noGrp="1" noChangeArrowheads="1"/>
          </p:cNvSpPr>
          <p:nvPr>
            <p:ph type="title"/>
          </p:nvPr>
        </p:nvSpPr>
        <p:spPr>
          <a:xfrm>
            <a:off x="595313" y="1285875"/>
            <a:ext cx="8229600" cy="642938"/>
          </a:xfrm>
        </p:spPr>
        <p:txBody>
          <a:bodyPr/>
          <a:lstStyle/>
          <a:p>
            <a:r>
              <a:rPr lang="th-TH" sz="3200" b="1" smtClean="0"/>
              <a:t>สัดส่วนประเภทข้าวส่งออก</a:t>
            </a:r>
            <a:r>
              <a:rPr lang="th-TH" sz="3200" smtClean="0"/>
              <a:t>ของ</a:t>
            </a:r>
            <a:r>
              <a:rPr lang="th-TH" sz="3200" b="1" smtClean="0"/>
              <a:t>ไทย </a:t>
            </a:r>
            <a:r>
              <a:rPr lang="th-TH" sz="2800" b="1" smtClean="0"/>
              <a:t>(ร้อยละของมูลค่าส่งออก)</a:t>
            </a:r>
          </a:p>
        </p:txBody>
      </p:sp>
      <p:sp>
        <p:nvSpPr>
          <p:cNvPr id="9223" name="Rectangle 6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66688" y="71438"/>
            <a:ext cx="8420100" cy="714375"/>
          </a:xfrm>
        </p:spPr>
        <p:txBody>
          <a:bodyPr/>
          <a:lstStyle/>
          <a:p>
            <a:pPr lvl="1"/>
            <a:r>
              <a:rPr lang="th-TH" sz="3200" b="1" smtClean="0"/>
              <a:t>ข้าวไทยมีคุณภาพสูงขึ้นตามลำดับ ทำให้ราคาสูงกว่าคู่แข่ง 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167563" y="6400800"/>
            <a:ext cx="2063750" cy="457200"/>
          </a:xfrm>
          <a:noFill/>
        </p:spPr>
        <p:txBody>
          <a:bodyPr/>
          <a:lstStyle/>
          <a:p>
            <a:fld id="{39334AC7-5A1A-4E68-9B1D-DACE77D6E476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>
          <a:xfrm>
            <a:off x="809625" y="428625"/>
            <a:ext cx="8229600" cy="1143000"/>
          </a:xfrm>
        </p:spPr>
        <p:txBody>
          <a:bodyPr/>
          <a:lstStyle/>
          <a:p>
            <a:r>
              <a:rPr lang="th-TH" sz="3200" b="1" smtClean="0">
                <a:latin typeface="Angsana New" pitchFamily="18" charset="-34"/>
              </a:rPr>
              <a:t>เปรียบเทียบราคาข้าวขาว </a:t>
            </a:r>
            <a:r>
              <a:rPr lang="en-US" sz="3200" b="1" smtClean="0">
                <a:latin typeface="Angsana New" pitchFamily="18" charset="-34"/>
              </a:rPr>
              <a:t>5%</a:t>
            </a:r>
            <a:r>
              <a:rPr lang="th-TH" sz="3200" b="1" smtClean="0">
                <a:latin typeface="Angsana New" pitchFamily="18" charset="-34"/>
              </a:rPr>
              <a:t> ของไทยกับเวียดนาม</a:t>
            </a:r>
          </a:p>
        </p:txBody>
      </p:sp>
      <p:sp>
        <p:nvSpPr>
          <p:cNvPr id="10246" name="Rectangle 10"/>
          <p:cNvSpPr>
            <a:spLocks noChangeArrowheads="1"/>
          </p:cNvSpPr>
          <p:nvPr/>
        </p:nvSpPr>
        <p:spPr bwMode="auto">
          <a:xfrm>
            <a:off x="250825" y="638175"/>
            <a:ext cx="1508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>
                <a:solidFill>
                  <a:srgbClr val="00FF00"/>
                </a:solidFill>
              </a:rPr>
              <a:t>$</a:t>
            </a:r>
            <a:r>
              <a:rPr lang="th-TH">
                <a:solidFill>
                  <a:srgbClr val="00FF00"/>
                </a:solidFill>
              </a:rPr>
              <a:t>/</a:t>
            </a:r>
            <a:r>
              <a:rPr lang="en-US">
                <a:solidFill>
                  <a:srgbClr val="00FF00"/>
                </a:solidFill>
              </a:rPr>
              <a:t>metric ton</a:t>
            </a:r>
            <a:endParaRPr lang="th-TH">
              <a:solidFill>
                <a:srgbClr val="00FF00"/>
              </a:solidFill>
            </a:endParaRPr>
          </a:p>
        </p:txBody>
      </p:sp>
      <p:sp>
        <p:nvSpPr>
          <p:cNvPr id="10247" name="Rectangle 11"/>
          <p:cNvSpPr>
            <a:spLocks noChangeArrowheads="1"/>
          </p:cNvSpPr>
          <p:nvPr/>
        </p:nvSpPr>
        <p:spPr bwMode="auto">
          <a:xfrm>
            <a:off x="395288" y="5000625"/>
            <a:ext cx="8353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600">
                <a:solidFill>
                  <a:srgbClr val="00FF00"/>
                </a:solidFill>
                <a:cs typeface="Tahoma" pitchFamily="34" charset="0"/>
              </a:rPr>
              <a:t>Source</a:t>
            </a:r>
            <a:r>
              <a:rPr lang="th-TH" sz="1600">
                <a:solidFill>
                  <a:srgbClr val="00FF00"/>
                </a:solidFill>
                <a:cs typeface="Tahoma" pitchFamily="34" charset="0"/>
              </a:rPr>
              <a:t>: </a:t>
            </a:r>
            <a:r>
              <a:rPr lang="en-US" sz="1600">
                <a:solidFill>
                  <a:srgbClr val="00FF00"/>
                </a:solidFill>
              </a:rPr>
              <a:t>USDA Economics, Statistics and Market Information System </a:t>
            </a:r>
            <a:endParaRPr lang="th-TH" sz="1600">
              <a:solidFill>
                <a:srgbClr val="00FF00"/>
              </a:solidFill>
            </a:endParaRPr>
          </a:p>
        </p:txBody>
      </p:sp>
      <p:grpSp>
        <p:nvGrpSpPr>
          <p:cNvPr id="10248" name="Group 23"/>
          <p:cNvGrpSpPr>
            <a:grpSpLocks/>
          </p:cNvGrpSpPr>
          <p:nvPr/>
        </p:nvGrpSpPr>
        <p:grpSpPr bwMode="auto">
          <a:xfrm>
            <a:off x="679450" y="1071563"/>
            <a:ext cx="8916988" cy="3949700"/>
            <a:chOff x="250825" y="1700213"/>
            <a:chExt cx="9059893" cy="4321175"/>
          </a:xfrm>
        </p:grpSpPr>
        <p:graphicFrame>
          <p:nvGraphicFramePr>
            <p:cNvPr id="10242" name="Object 3"/>
            <p:cNvGraphicFramePr>
              <a:graphicFrameLocks noChangeAspect="1"/>
            </p:cNvGraphicFramePr>
            <p:nvPr/>
          </p:nvGraphicFramePr>
          <p:xfrm>
            <a:off x="250825" y="1700213"/>
            <a:ext cx="8642350" cy="4321175"/>
          </p:xfrm>
          <a:graphic>
            <a:graphicData uri="http://schemas.openxmlformats.org/presentationml/2006/ole">
              <p:oleObj spid="_x0000_s10242" name="Worksheet" r:id="rId3" imgW="6781912" imgH="3162393" progId="Excel.Sheet.8">
                <p:embed/>
              </p:oleObj>
            </a:graphicData>
          </a:graphic>
        </p:graphicFrame>
        <p:sp>
          <p:nvSpPr>
            <p:cNvPr id="10251" name="Text Box 12"/>
            <p:cNvSpPr txBox="1">
              <a:spLocks noChangeArrowheads="1"/>
            </p:cNvSpPr>
            <p:nvPr/>
          </p:nvSpPr>
          <p:spPr bwMode="auto">
            <a:xfrm>
              <a:off x="6445250" y="1879600"/>
              <a:ext cx="2303463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th-TH" sz="1800">
                  <a:solidFill>
                    <a:schemeClr val="bg1"/>
                  </a:solidFill>
                </a:rPr>
                <a:t>ราคารับจำนำ</a:t>
              </a:r>
              <a:r>
                <a:rPr lang="th-TH">
                  <a:solidFill>
                    <a:schemeClr val="bg1"/>
                  </a:solidFill>
                </a:rPr>
                <a:t> </a:t>
              </a:r>
              <a:r>
                <a:rPr lang="th-TH" sz="1800">
                  <a:solidFill>
                    <a:schemeClr val="bg1"/>
                  </a:solidFill>
                </a:rPr>
                <a:t>14,000 บาท/ตัน</a:t>
              </a:r>
            </a:p>
          </p:txBody>
        </p:sp>
        <p:sp>
          <p:nvSpPr>
            <p:cNvPr id="10252" name="Text Box 13"/>
            <p:cNvSpPr txBox="1">
              <a:spLocks noChangeArrowheads="1"/>
            </p:cNvSpPr>
            <p:nvPr/>
          </p:nvSpPr>
          <p:spPr bwMode="auto">
            <a:xfrm>
              <a:off x="8015318" y="2285992"/>
              <a:ext cx="129540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th-TH" sz="1800">
                  <a:solidFill>
                    <a:schemeClr val="bg1"/>
                  </a:solidFill>
                </a:rPr>
                <a:t>12,000 </a:t>
              </a:r>
              <a:br>
                <a:rPr lang="th-TH" sz="1800">
                  <a:solidFill>
                    <a:schemeClr val="bg1"/>
                  </a:solidFill>
                </a:rPr>
              </a:br>
              <a:r>
                <a:rPr lang="th-TH" sz="1800">
                  <a:solidFill>
                    <a:schemeClr val="bg1"/>
                  </a:solidFill>
                </a:rPr>
                <a:t>บาท/ตัน</a:t>
              </a:r>
            </a:p>
          </p:txBody>
        </p:sp>
        <p:sp>
          <p:nvSpPr>
            <p:cNvPr id="10253" name="Line 15"/>
            <p:cNvSpPr>
              <a:spLocks noChangeShapeType="1"/>
            </p:cNvSpPr>
            <p:nvPr/>
          </p:nvSpPr>
          <p:spPr bwMode="auto">
            <a:xfrm flipH="1">
              <a:off x="8316913" y="2852738"/>
              <a:ext cx="142875" cy="288925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54" name="Line 16"/>
            <p:cNvSpPr>
              <a:spLocks noChangeShapeType="1"/>
            </p:cNvSpPr>
            <p:nvPr/>
          </p:nvSpPr>
          <p:spPr bwMode="auto">
            <a:xfrm>
              <a:off x="8459788" y="2852738"/>
              <a:ext cx="73025" cy="36036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55" name="Line 17"/>
            <p:cNvSpPr>
              <a:spLocks noChangeShapeType="1"/>
            </p:cNvSpPr>
            <p:nvPr/>
          </p:nvSpPr>
          <p:spPr bwMode="auto">
            <a:xfrm>
              <a:off x="7885113" y="2205038"/>
              <a:ext cx="0" cy="57626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256" name="Text Box 18"/>
            <p:cNvSpPr txBox="1">
              <a:spLocks noChangeArrowheads="1"/>
            </p:cNvSpPr>
            <p:nvPr/>
          </p:nvSpPr>
          <p:spPr bwMode="auto">
            <a:xfrm>
              <a:off x="4427538" y="2781300"/>
              <a:ext cx="2303462" cy="641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th-TH" sz="1800">
                  <a:solidFill>
                    <a:schemeClr val="bg1"/>
                  </a:solidFill>
                </a:rPr>
                <a:t>ปี2547/48 ราคารับจำนำสูงกว่าปี2546/47 อยู่ 24%</a:t>
              </a:r>
            </a:p>
          </p:txBody>
        </p:sp>
        <p:sp>
          <p:nvSpPr>
            <p:cNvPr id="10257" name="Line 19"/>
            <p:cNvSpPr>
              <a:spLocks noChangeShapeType="1"/>
            </p:cNvSpPr>
            <p:nvPr/>
          </p:nvSpPr>
          <p:spPr bwMode="auto">
            <a:xfrm>
              <a:off x="5508625" y="3429000"/>
              <a:ext cx="71438" cy="4333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-190500" y="5500688"/>
            <a:ext cx="9286875" cy="94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742950" lvl="1" indent="-285750" eaLnBrk="0" hangingPunct="0">
              <a:spcBef>
                <a:spcPct val="20000"/>
              </a:spcBef>
              <a:buFontTx/>
              <a:buChar char="–"/>
              <a:defRPr/>
            </a:pPr>
            <a:r>
              <a:rPr lang="th-TH" sz="2800" kern="0" dirty="0">
                <a:latin typeface="+mn-lt"/>
                <a:cs typeface="+mn-cs"/>
              </a:rPr>
              <a:t>ผู้ส่งออกเริ่มเปลี่ยนจาก </a:t>
            </a:r>
            <a:r>
              <a:rPr lang="en-US" sz="2800" kern="0" dirty="0">
                <a:latin typeface="+mn-lt"/>
                <a:cs typeface="+mn-cs"/>
              </a:rPr>
              <a:t>made-to-order</a:t>
            </a:r>
            <a:r>
              <a:rPr lang="th-TH" sz="2800" kern="0" dirty="0">
                <a:latin typeface="+mn-lt"/>
                <a:cs typeface="+mn-cs"/>
              </a:rPr>
              <a:t> (หรือ</a:t>
            </a:r>
            <a:r>
              <a:rPr lang="en-US" sz="2800" kern="0" dirty="0">
                <a:latin typeface="+mn-lt"/>
                <a:cs typeface="+mn-cs"/>
              </a:rPr>
              <a:t> OEM) brand name</a:t>
            </a:r>
            <a:r>
              <a:rPr lang="th-TH" sz="2800" kern="0" dirty="0">
                <a:latin typeface="+mn-lt"/>
                <a:cs typeface="+mn-cs"/>
              </a:rPr>
              <a:t> ของตน </a:t>
            </a:r>
            <a:r>
              <a:rPr lang="en-US" sz="2800" kern="0" dirty="0">
                <a:latin typeface="+mn-lt"/>
                <a:cs typeface="+mn-cs"/>
              </a:rPr>
              <a:t>: </a:t>
            </a:r>
            <a:r>
              <a:rPr lang="th-TH" sz="2800" kern="0" dirty="0">
                <a:latin typeface="+mn-lt"/>
                <a:cs typeface="+mn-cs"/>
              </a:rPr>
              <a:t>ข้าวหอมมะลิหงส์ทอง ตราฉัตร ข้าวนึ่งตราอเมริเทกส์ ฯลฯ</a:t>
            </a:r>
          </a:p>
        </p:txBody>
      </p:sp>
      <p:sp>
        <p:nvSpPr>
          <p:cNvPr id="10250" name="Rectangle 16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309563" y="642938"/>
            <a:ext cx="9286875" cy="5000625"/>
          </a:xfrm>
        </p:spPr>
        <p:txBody>
          <a:bodyPr/>
          <a:lstStyle/>
          <a:p>
            <a:r>
              <a:rPr lang="th-TH" sz="4000" b="1" smtClean="0"/>
              <a:t>ผลกระทบต่อการผลิต </a:t>
            </a:r>
            <a:r>
              <a:rPr lang="en-US" sz="4000" b="1" smtClean="0"/>
              <a:t>: </a:t>
            </a:r>
            <a:r>
              <a:rPr lang="th-TH" sz="4000" b="1" smtClean="0"/>
              <a:t>การผลิตข้าวที่เพิ่มขึ้น เพื่อการส่งออก</a:t>
            </a:r>
          </a:p>
          <a:p>
            <a:pPr lvl="1"/>
            <a:r>
              <a:rPr lang="th-TH" sz="3600" b="1" smtClean="0">
                <a:solidFill>
                  <a:schemeClr val="tx2"/>
                </a:solidFill>
              </a:rPr>
              <a:t> ข้าวนาปีเพิ่มจาก 13 ล้านตัน ในปี 2512/13 เป็น 23.7 ล้านตัน</a:t>
            </a:r>
            <a:br>
              <a:rPr lang="th-TH" sz="3600" b="1" smtClean="0">
                <a:solidFill>
                  <a:schemeClr val="tx2"/>
                </a:solidFill>
              </a:rPr>
            </a:br>
            <a:r>
              <a:rPr lang="th-TH" sz="3600" b="1" smtClean="0">
                <a:solidFill>
                  <a:schemeClr val="tx2"/>
                </a:solidFill>
              </a:rPr>
              <a:t>  ปี 2551/52 </a:t>
            </a:r>
          </a:p>
          <a:p>
            <a:pPr lvl="1"/>
            <a:r>
              <a:rPr lang="th-TH" sz="3600" b="1" smtClean="0">
                <a:solidFill>
                  <a:schemeClr val="tx2"/>
                </a:solidFill>
              </a:rPr>
              <a:t> ข้าวนาปรังเพิ่มจาก 0.28 ล้านตัน เป็น 8.4 ล้านตันระหว่างปี 2513-52</a:t>
            </a:r>
          </a:p>
          <a:p>
            <a:pPr lvl="1"/>
            <a:r>
              <a:rPr lang="th-TH" sz="3600" b="1" smtClean="0">
                <a:solidFill>
                  <a:schemeClr val="tx2"/>
                </a:solidFill>
              </a:rPr>
              <a:t>  ผลผลิตต่อไร่ (นาปรังเพิ่มจาก 0.51 ตัน/ไร่ เป็น 0.68 ตัน/ไร่ </a:t>
            </a:r>
            <a:br>
              <a:rPr lang="th-TH" sz="3600" b="1" smtClean="0">
                <a:solidFill>
                  <a:schemeClr val="tx2"/>
                </a:solidFill>
              </a:rPr>
            </a:br>
            <a:r>
              <a:rPr lang="th-TH" sz="3600" b="1" smtClean="0">
                <a:solidFill>
                  <a:schemeClr val="tx2"/>
                </a:solidFill>
              </a:rPr>
              <a:t>  ในช่วง  2513/52 แต่ภาคกลางบางจังหวัดเฉลี่ย 0.8-0.9 ตัน/ไร่)</a:t>
            </a:r>
          </a:p>
          <a:p>
            <a:pPr lvl="1"/>
            <a:r>
              <a:rPr lang="th-TH" sz="3600" b="1" smtClean="0">
                <a:solidFill>
                  <a:schemeClr val="tx2"/>
                </a:solidFill>
              </a:rPr>
              <a:t> ผลผลิตต่อไร่ (นาปรังเพิ่มจาก 0.51 ตัน/ไร่ เป็น 0.68 ตัน/ไร่ </a:t>
            </a:r>
            <a:br>
              <a:rPr lang="th-TH" sz="3600" b="1" smtClean="0">
                <a:solidFill>
                  <a:schemeClr val="tx2"/>
                </a:solidFill>
              </a:rPr>
            </a:br>
            <a:r>
              <a:rPr lang="th-TH" sz="3600" b="1" smtClean="0">
                <a:solidFill>
                  <a:schemeClr val="tx2"/>
                </a:solidFill>
              </a:rPr>
              <a:t> ในช่วง 2513/52 แต่ภาคกลางบางจังหวัดเฉลี่ย 0.8-0.9 ตัน/ไร่)</a:t>
            </a:r>
          </a:p>
          <a:p>
            <a:pPr lvl="1"/>
            <a:endParaRPr lang="en-US" sz="3600" b="1" smtClean="0">
              <a:solidFill>
                <a:schemeClr val="tx2"/>
              </a:solidFill>
            </a:endParaRPr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4D5AB66-2CD1-4815-BDE0-DDDC9F476A13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5"/>
          <p:cNvSpPr>
            <a:spLocks noGrp="1" noChangeArrowheads="1"/>
          </p:cNvSpPr>
          <p:nvPr>
            <p:ph type="title"/>
          </p:nvPr>
        </p:nvSpPr>
        <p:spPr>
          <a:xfrm>
            <a:off x="742950" y="428625"/>
            <a:ext cx="8420100" cy="1143000"/>
          </a:xfrm>
        </p:spPr>
        <p:txBody>
          <a:bodyPr/>
          <a:lstStyle/>
          <a:p>
            <a:r>
              <a:rPr lang="th-TH" b="1" smtClean="0"/>
              <a:t>ผลผลิตและอัตราการเติบโต</a:t>
            </a:r>
            <a:br>
              <a:rPr lang="th-TH" b="1" smtClean="0"/>
            </a:br>
            <a:r>
              <a:rPr lang="th-TH" sz="4000" smtClean="0"/>
              <a:t>ข้าวนาปี</a:t>
            </a:r>
            <a:r>
              <a:rPr lang="th-TH" sz="4000" smtClean="0">
                <a:latin typeface="Angsana New" pitchFamily="18" charset="-34"/>
              </a:rPr>
              <a:t>ช่วง พ.ศ. 2513 – 2544 และพ.ศ. 2545 - 2552</a:t>
            </a:r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>
            <p:ph idx="1"/>
          </p:nvPr>
        </p:nvGraphicFramePr>
        <p:xfrm>
          <a:off x="350838" y="1628775"/>
          <a:ext cx="9126537" cy="4392613"/>
        </p:xfrm>
        <a:graphic>
          <a:graphicData uri="http://schemas.openxmlformats.org/presentationml/2006/ole">
            <p:oleObj spid="_x0000_s11266" name="Chart" r:id="rId3" imgW="5486400" imgH="2733795" progId="Excel.Sheet.8">
              <p:embed/>
            </p:oleObj>
          </a:graphicData>
        </a:graphic>
      </p:graphicFrame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3159125" y="1700213"/>
            <a:ext cx="2106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chemeClr val="bg1"/>
                </a:solidFill>
              </a:rPr>
              <a:t>Growth = 1.33</a:t>
            </a:r>
            <a:r>
              <a:rPr lang="th-TH" sz="1800">
                <a:solidFill>
                  <a:schemeClr val="bg1"/>
                </a:solidFill>
              </a:rPr>
              <a:t>%</a:t>
            </a:r>
            <a:endParaRPr lang="th-TH">
              <a:solidFill>
                <a:schemeClr val="bg1"/>
              </a:solidFill>
            </a:endParaRPr>
          </a:p>
        </p:txBody>
      </p:sp>
      <p:sp>
        <p:nvSpPr>
          <p:cNvPr id="11269" name="Text Box 8"/>
          <p:cNvSpPr txBox="1">
            <a:spLocks noChangeArrowheads="1"/>
          </p:cNvSpPr>
          <p:nvPr/>
        </p:nvSpPr>
        <p:spPr bwMode="auto">
          <a:xfrm>
            <a:off x="6746875" y="1700213"/>
            <a:ext cx="21066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chemeClr val="bg1"/>
                </a:solidFill>
              </a:rPr>
              <a:t>Growth = 2.70</a:t>
            </a:r>
            <a:r>
              <a:rPr lang="th-TH" sz="1800">
                <a:solidFill>
                  <a:schemeClr val="bg1"/>
                </a:solidFill>
              </a:rPr>
              <a:t>%</a:t>
            </a:r>
            <a:endParaRPr lang="th-TH">
              <a:solidFill>
                <a:schemeClr val="bg1"/>
              </a:solidFill>
            </a:endParaRPr>
          </a:p>
        </p:txBody>
      </p:sp>
      <p:sp>
        <p:nvSpPr>
          <p:cNvPr id="11270" name="Line 12"/>
          <p:cNvSpPr>
            <a:spLocks noChangeShapeType="1"/>
          </p:cNvSpPr>
          <p:nvPr/>
        </p:nvSpPr>
        <p:spPr bwMode="auto">
          <a:xfrm>
            <a:off x="7450138" y="2133600"/>
            <a:ext cx="0" cy="28733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71" name="Line 13"/>
          <p:cNvSpPr>
            <a:spLocks noChangeShapeType="1"/>
          </p:cNvSpPr>
          <p:nvPr/>
        </p:nvSpPr>
        <p:spPr bwMode="auto">
          <a:xfrm>
            <a:off x="3627438" y="2133600"/>
            <a:ext cx="0" cy="503238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72" name="Text Box 14"/>
          <p:cNvSpPr txBox="1">
            <a:spLocks noChangeArrowheads="1"/>
          </p:cNvSpPr>
          <p:nvPr/>
        </p:nvSpPr>
        <p:spPr bwMode="auto">
          <a:xfrm>
            <a:off x="350838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(ล้านตัน)</a:t>
            </a:r>
          </a:p>
        </p:txBody>
      </p:sp>
      <p:sp>
        <p:nvSpPr>
          <p:cNvPr id="11273" name="Text Box 15"/>
          <p:cNvSpPr txBox="1">
            <a:spLocks noChangeArrowheads="1"/>
          </p:cNvSpPr>
          <p:nvPr/>
        </p:nvSpPr>
        <p:spPr bwMode="auto">
          <a:xfrm>
            <a:off x="8502650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(ร้อยละ/ปี)</a:t>
            </a:r>
          </a:p>
        </p:txBody>
      </p:sp>
      <p:sp>
        <p:nvSpPr>
          <p:cNvPr id="11274" name="Rectangle 53"/>
          <p:cNvSpPr>
            <a:spLocks noChangeArrowheads="1"/>
          </p:cNvSpPr>
          <p:nvPr/>
        </p:nvSpPr>
        <p:spPr bwMode="auto">
          <a:xfrm>
            <a:off x="349250" y="6021388"/>
            <a:ext cx="90487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Source</a:t>
            </a:r>
            <a:r>
              <a:rPr lang="th-TH" sz="1500">
                <a:latin typeface="Tahoma" pitchFamily="34" charset="0"/>
                <a:cs typeface="Tahoma" pitchFamily="34" charset="0"/>
              </a:rPr>
              <a:t>: </a:t>
            </a:r>
            <a:r>
              <a:rPr lang="en-US" sz="1500">
                <a:latin typeface="Tahoma" pitchFamily="34" charset="0"/>
                <a:cs typeface="Tahoma" pitchFamily="34" charset="0"/>
              </a:rPr>
              <a:t>DYNAMIC PROJECT TDRI</a:t>
            </a:r>
          </a:p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	:</a:t>
            </a:r>
            <a:r>
              <a:rPr lang="th-TH" sz="1500">
                <a:latin typeface="Tahoma" pitchFamily="34" charset="0"/>
                <a:cs typeface="Tahoma" pitchFamily="34" charset="0"/>
              </a:rPr>
              <a:t> </a:t>
            </a:r>
            <a:r>
              <a:rPr lang="en-US" sz="1500">
                <a:latin typeface="Tahoma" pitchFamily="34" charset="0"/>
                <a:cs typeface="Tahoma" pitchFamily="34" charset="0"/>
              </a:rPr>
              <a:t>Agricultural Statistics of Thailand , Center for Agricultural Statistics, Office of  Agricultural Economics</a:t>
            </a:r>
            <a:endParaRPr lang="th-TH" sz="15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275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EF4A6F6-9943-4C3D-B05E-CE378FA691D3}" type="slidenum">
              <a:rPr lang="en-US" smtClean="0"/>
              <a:pPr/>
              <a:t>26</a:t>
            </a:fld>
            <a:endParaRPr lang="th-TH" smtClean="0"/>
          </a:p>
        </p:txBody>
      </p:sp>
      <p:sp>
        <p:nvSpPr>
          <p:cNvPr id="11276" name="Rectangle 11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2"/>
          <p:cNvGraphicFramePr>
            <a:graphicFrameLocks noChangeAspect="1"/>
          </p:cNvGraphicFramePr>
          <p:nvPr>
            <p:ph idx="1"/>
          </p:nvPr>
        </p:nvGraphicFramePr>
        <p:xfrm>
          <a:off x="350838" y="1628775"/>
          <a:ext cx="9283700" cy="4321175"/>
        </p:xfrm>
        <a:graphic>
          <a:graphicData uri="http://schemas.openxmlformats.org/presentationml/2006/ole">
            <p:oleObj spid="_x0000_s12290" name="Chart" r:id="rId3" imgW="3895867" imgH="2228698" progId="Excel.Sheet.8">
              <p:embed/>
            </p:oleObj>
          </a:graphicData>
        </a:graphic>
      </p:graphicFrame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428625"/>
            <a:ext cx="8420100" cy="1143000"/>
          </a:xfrm>
        </p:spPr>
        <p:txBody>
          <a:bodyPr/>
          <a:lstStyle/>
          <a:p>
            <a:r>
              <a:rPr lang="th-TH" b="1" smtClean="0"/>
              <a:t>ผลผลิตและอัตราการเติบโต</a:t>
            </a:r>
            <a:br>
              <a:rPr lang="th-TH" b="1" smtClean="0"/>
            </a:br>
            <a:r>
              <a:rPr lang="th-TH" sz="4000" smtClean="0"/>
              <a:t>ข้าวนาปรัง</a:t>
            </a:r>
            <a:r>
              <a:rPr lang="th-TH" sz="4000" smtClean="0">
                <a:latin typeface="Angsana New" pitchFamily="18" charset="-34"/>
              </a:rPr>
              <a:t>ช่วง พ.ศ. 2513 – 2544 และพ.ศ. 2545 - 2552</a:t>
            </a:r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8693150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(ร้อยละ/ปี)</a:t>
            </a:r>
          </a:p>
        </p:txBody>
      </p:sp>
      <p:sp>
        <p:nvSpPr>
          <p:cNvPr id="12293" name="Text Box 7"/>
          <p:cNvSpPr txBox="1">
            <a:spLocks noChangeArrowheads="1"/>
          </p:cNvSpPr>
          <p:nvPr/>
        </p:nvSpPr>
        <p:spPr bwMode="auto">
          <a:xfrm>
            <a:off x="350838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(ล้านตัน)</a:t>
            </a:r>
          </a:p>
        </p:txBody>
      </p:sp>
      <p:sp>
        <p:nvSpPr>
          <p:cNvPr id="12294" name="Text Box 8"/>
          <p:cNvSpPr txBox="1">
            <a:spLocks noChangeArrowheads="1"/>
          </p:cNvSpPr>
          <p:nvPr/>
        </p:nvSpPr>
        <p:spPr bwMode="auto">
          <a:xfrm>
            <a:off x="3159125" y="1844675"/>
            <a:ext cx="2106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chemeClr val="bg1"/>
                </a:solidFill>
              </a:rPr>
              <a:t>Growth = 6.37</a:t>
            </a:r>
            <a:r>
              <a:rPr lang="th-TH" sz="1800">
                <a:solidFill>
                  <a:schemeClr val="bg1"/>
                </a:solidFill>
              </a:rPr>
              <a:t>%</a:t>
            </a:r>
            <a:endParaRPr lang="th-TH">
              <a:solidFill>
                <a:schemeClr val="bg1"/>
              </a:solidFill>
            </a:endParaRPr>
          </a:p>
        </p:txBody>
      </p:sp>
      <p:sp>
        <p:nvSpPr>
          <p:cNvPr id="12295" name="Text Box 12"/>
          <p:cNvSpPr txBox="1">
            <a:spLocks noChangeArrowheads="1"/>
          </p:cNvSpPr>
          <p:nvPr/>
        </p:nvSpPr>
        <p:spPr bwMode="auto">
          <a:xfrm>
            <a:off x="6746875" y="1808163"/>
            <a:ext cx="2263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Growth = </a:t>
            </a:r>
            <a:r>
              <a:rPr lang="en-US" sz="1800">
                <a:solidFill>
                  <a:schemeClr val="bg1"/>
                </a:solidFill>
              </a:rPr>
              <a:t>4.82</a:t>
            </a:r>
            <a:r>
              <a:rPr lang="th-TH" sz="180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12296" name="Line 13"/>
          <p:cNvSpPr>
            <a:spLocks noChangeShapeType="1"/>
          </p:cNvSpPr>
          <p:nvPr/>
        </p:nvSpPr>
        <p:spPr bwMode="auto">
          <a:xfrm>
            <a:off x="7605713" y="2205038"/>
            <a:ext cx="0" cy="792162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297" name="Line 14"/>
          <p:cNvSpPr>
            <a:spLocks noChangeShapeType="1"/>
          </p:cNvSpPr>
          <p:nvPr/>
        </p:nvSpPr>
        <p:spPr bwMode="auto">
          <a:xfrm>
            <a:off x="3703638" y="2205038"/>
            <a:ext cx="0" cy="1079500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2298" name="Rectangle 15"/>
          <p:cNvSpPr>
            <a:spLocks noChangeArrowheads="1"/>
          </p:cNvSpPr>
          <p:nvPr/>
        </p:nvSpPr>
        <p:spPr bwMode="auto">
          <a:xfrm>
            <a:off x="349250" y="6021388"/>
            <a:ext cx="90487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Source</a:t>
            </a:r>
            <a:r>
              <a:rPr lang="th-TH" sz="1500">
                <a:latin typeface="Tahoma" pitchFamily="34" charset="0"/>
                <a:cs typeface="Tahoma" pitchFamily="34" charset="0"/>
              </a:rPr>
              <a:t>: </a:t>
            </a:r>
            <a:r>
              <a:rPr lang="en-US" sz="1500">
                <a:latin typeface="Tahoma" pitchFamily="34" charset="0"/>
                <a:cs typeface="Tahoma" pitchFamily="34" charset="0"/>
              </a:rPr>
              <a:t>DYNAMIC PROJECT TDRI</a:t>
            </a:r>
          </a:p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	:</a:t>
            </a:r>
            <a:r>
              <a:rPr lang="th-TH" sz="1500">
                <a:latin typeface="Tahoma" pitchFamily="34" charset="0"/>
                <a:cs typeface="Tahoma" pitchFamily="34" charset="0"/>
              </a:rPr>
              <a:t> </a:t>
            </a:r>
            <a:r>
              <a:rPr lang="en-US" sz="1500">
                <a:latin typeface="Tahoma" pitchFamily="34" charset="0"/>
                <a:cs typeface="Tahoma" pitchFamily="34" charset="0"/>
              </a:rPr>
              <a:t>Agricultural Statistics of Thailand , Center for Agricultural Statistics, Office of  Agricultural Economics</a:t>
            </a:r>
            <a:endParaRPr lang="th-TH" sz="15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9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C2E886F-984E-431D-A3C8-1079BFA7E283}" type="slidenum">
              <a:rPr lang="en-US" smtClean="0"/>
              <a:pPr/>
              <a:t>27</a:t>
            </a:fld>
            <a:endParaRPr lang="th-TH" smtClean="0"/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285750"/>
            <a:ext cx="8420100" cy="1143000"/>
          </a:xfrm>
        </p:spPr>
        <p:txBody>
          <a:bodyPr/>
          <a:lstStyle/>
          <a:p>
            <a:r>
              <a:rPr lang="th-TH" b="1" smtClean="0"/>
              <a:t>พื้นที่เพาะปลูกและอัตราการเติบโต</a:t>
            </a:r>
            <a:br>
              <a:rPr lang="th-TH" b="1" smtClean="0"/>
            </a:br>
            <a:r>
              <a:rPr lang="th-TH" sz="4000" smtClean="0"/>
              <a:t>ข้าวนาปรัง</a:t>
            </a:r>
            <a:r>
              <a:rPr lang="th-TH" sz="4000" smtClean="0">
                <a:latin typeface="Angsana New" pitchFamily="18" charset="-34"/>
              </a:rPr>
              <a:t>ช่วง พ.ศ. 2513 – 2544 และพ.ศ. 2545 - 2552</a:t>
            </a:r>
          </a:p>
        </p:txBody>
      </p:sp>
      <p:sp>
        <p:nvSpPr>
          <p:cNvPr id="13316" name="Text Box 6"/>
          <p:cNvSpPr txBox="1">
            <a:spLocks noChangeArrowheads="1"/>
          </p:cNvSpPr>
          <p:nvPr/>
        </p:nvSpPr>
        <p:spPr bwMode="auto">
          <a:xfrm>
            <a:off x="8502650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(ร้อยละ/ปี)</a:t>
            </a:r>
          </a:p>
        </p:txBody>
      </p:sp>
      <p:sp>
        <p:nvSpPr>
          <p:cNvPr id="13317" name="Text Box 7"/>
          <p:cNvSpPr txBox="1">
            <a:spLocks noChangeArrowheads="1"/>
          </p:cNvSpPr>
          <p:nvPr/>
        </p:nvSpPr>
        <p:spPr bwMode="auto">
          <a:xfrm>
            <a:off x="350838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(ล้านไร่)</a:t>
            </a:r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>
            <p:ph idx="1"/>
          </p:nvPr>
        </p:nvGraphicFramePr>
        <p:xfrm>
          <a:off x="350838" y="1628775"/>
          <a:ext cx="9126537" cy="4392613"/>
        </p:xfrm>
        <a:graphic>
          <a:graphicData uri="http://schemas.openxmlformats.org/presentationml/2006/ole">
            <p:oleObj spid="_x0000_s13314" name="Chart" r:id="rId3" imgW="4448338" imgH="2228698" progId="Excel.Sheet.8">
              <p:embed/>
            </p:oleObj>
          </a:graphicData>
        </a:graphic>
      </p:graphicFrame>
      <p:sp>
        <p:nvSpPr>
          <p:cNvPr id="13318" name="Text Box 11"/>
          <p:cNvSpPr txBox="1">
            <a:spLocks noChangeArrowheads="1"/>
          </p:cNvSpPr>
          <p:nvPr/>
        </p:nvSpPr>
        <p:spPr bwMode="auto">
          <a:xfrm>
            <a:off x="3159125" y="1844675"/>
            <a:ext cx="2106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chemeClr val="bg1"/>
                </a:solidFill>
              </a:rPr>
              <a:t>Growth = 5.37</a:t>
            </a:r>
            <a:r>
              <a:rPr lang="th-TH" sz="1800">
                <a:solidFill>
                  <a:schemeClr val="bg1"/>
                </a:solidFill>
              </a:rPr>
              <a:t>%</a:t>
            </a:r>
            <a:endParaRPr lang="th-TH">
              <a:solidFill>
                <a:schemeClr val="bg1"/>
              </a:solidFill>
            </a:endParaRPr>
          </a:p>
        </p:txBody>
      </p:sp>
      <p:sp>
        <p:nvSpPr>
          <p:cNvPr id="13319" name="Text Box 12"/>
          <p:cNvSpPr txBox="1">
            <a:spLocks noChangeArrowheads="1"/>
          </p:cNvSpPr>
          <p:nvPr/>
        </p:nvSpPr>
        <p:spPr bwMode="auto">
          <a:xfrm>
            <a:off x="6591300" y="1808163"/>
            <a:ext cx="2263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Growth = </a:t>
            </a:r>
            <a:r>
              <a:rPr lang="en-US" sz="1800">
                <a:solidFill>
                  <a:schemeClr val="bg1"/>
                </a:solidFill>
              </a:rPr>
              <a:t>4.57</a:t>
            </a:r>
            <a:r>
              <a:rPr lang="th-TH" sz="180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13320" name="Line 13"/>
          <p:cNvSpPr>
            <a:spLocks noChangeShapeType="1"/>
          </p:cNvSpPr>
          <p:nvPr/>
        </p:nvSpPr>
        <p:spPr bwMode="auto">
          <a:xfrm>
            <a:off x="7605713" y="2276475"/>
            <a:ext cx="0" cy="57626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1" name="Line 14"/>
          <p:cNvSpPr>
            <a:spLocks noChangeShapeType="1"/>
          </p:cNvSpPr>
          <p:nvPr/>
        </p:nvSpPr>
        <p:spPr bwMode="auto">
          <a:xfrm>
            <a:off x="4094163" y="2205038"/>
            <a:ext cx="0" cy="1439862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2" name="Rectangle 15"/>
          <p:cNvSpPr>
            <a:spLocks noChangeArrowheads="1"/>
          </p:cNvSpPr>
          <p:nvPr/>
        </p:nvSpPr>
        <p:spPr bwMode="auto">
          <a:xfrm>
            <a:off x="349250" y="6021388"/>
            <a:ext cx="90487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Source</a:t>
            </a:r>
            <a:r>
              <a:rPr lang="th-TH" sz="1500">
                <a:latin typeface="Tahoma" pitchFamily="34" charset="0"/>
                <a:cs typeface="Tahoma" pitchFamily="34" charset="0"/>
              </a:rPr>
              <a:t>: </a:t>
            </a:r>
            <a:r>
              <a:rPr lang="en-US" sz="1500">
                <a:latin typeface="Tahoma" pitchFamily="34" charset="0"/>
                <a:cs typeface="Tahoma" pitchFamily="34" charset="0"/>
              </a:rPr>
              <a:t>DYNAMIC PROJECT TDRI</a:t>
            </a:r>
          </a:p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	:</a:t>
            </a:r>
            <a:r>
              <a:rPr lang="th-TH" sz="1500">
                <a:latin typeface="Tahoma" pitchFamily="34" charset="0"/>
                <a:cs typeface="Tahoma" pitchFamily="34" charset="0"/>
              </a:rPr>
              <a:t> </a:t>
            </a:r>
            <a:r>
              <a:rPr lang="en-US" sz="1500">
                <a:latin typeface="Tahoma" pitchFamily="34" charset="0"/>
                <a:cs typeface="Tahoma" pitchFamily="34" charset="0"/>
              </a:rPr>
              <a:t>Agricultural Statistics of Thailand , Center for Agricultural Statistics, Office of  Agricultural Economics</a:t>
            </a:r>
            <a:endParaRPr lang="th-TH" sz="15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23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892559C-65A1-4318-98AD-800468523AC5}" type="slidenum">
              <a:rPr lang="en-US" smtClean="0"/>
              <a:pPr/>
              <a:t>28</a:t>
            </a:fld>
            <a:endParaRPr lang="th-TH" smtClean="0"/>
          </a:p>
        </p:txBody>
      </p:sp>
    </p:spTree>
  </p:cSld>
  <p:clrMapOvr>
    <a:masterClrMapping/>
  </p:clrMapOvr>
  <p:transition spd="med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742950" y="357188"/>
            <a:ext cx="8420100" cy="1143000"/>
          </a:xfrm>
        </p:spPr>
        <p:txBody>
          <a:bodyPr/>
          <a:lstStyle/>
          <a:p>
            <a:r>
              <a:rPr lang="th-TH" b="1" smtClean="0"/>
              <a:t>ผลผลิตต่อไร่และอัตราการเติบโต</a:t>
            </a:r>
            <a:br>
              <a:rPr lang="th-TH" b="1" smtClean="0"/>
            </a:br>
            <a:r>
              <a:rPr lang="th-TH" sz="4000" smtClean="0"/>
              <a:t>ข้าวนาปรัง</a:t>
            </a:r>
            <a:r>
              <a:rPr lang="th-TH" sz="4000" smtClean="0">
                <a:latin typeface="Angsana New" pitchFamily="18" charset="-34"/>
              </a:rPr>
              <a:t>ช่วง พ.ศ. 2513 – 2544 และพ.ศ. 2545 - 2552</a:t>
            </a:r>
          </a:p>
        </p:txBody>
      </p:sp>
      <p:sp>
        <p:nvSpPr>
          <p:cNvPr id="14340" name="Text Box 9"/>
          <p:cNvSpPr txBox="1">
            <a:spLocks noChangeArrowheads="1"/>
          </p:cNvSpPr>
          <p:nvPr/>
        </p:nvSpPr>
        <p:spPr bwMode="auto">
          <a:xfrm>
            <a:off x="8502650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(ร้อยละ/ปี)</a:t>
            </a:r>
          </a:p>
        </p:txBody>
      </p:sp>
      <p:sp>
        <p:nvSpPr>
          <p:cNvPr id="14341" name="Text Box 10"/>
          <p:cNvSpPr txBox="1">
            <a:spLocks noChangeArrowheads="1"/>
          </p:cNvSpPr>
          <p:nvPr/>
        </p:nvSpPr>
        <p:spPr bwMode="auto">
          <a:xfrm>
            <a:off x="350838" y="13414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th-TH" sz="2400"/>
              <a:t>(กก./ไร่)</a:t>
            </a:r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>
            <p:ph idx="1"/>
          </p:nvPr>
        </p:nvGraphicFramePr>
        <p:xfrm>
          <a:off x="271463" y="1700213"/>
          <a:ext cx="9283700" cy="4321175"/>
        </p:xfrm>
        <a:graphic>
          <a:graphicData uri="http://schemas.openxmlformats.org/presentationml/2006/ole">
            <p:oleObj spid="_x0000_s14338" name="Chart" r:id="rId3" imgW="3895867" imgH="2228698" progId="Excel.Sheet.8">
              <p:embed/>
            </p:oleObj>
          </a:graphicData>
        </a:graphic>
      </p:graphicFrame>
      <p:sp>
        <p:nvSpPr>
          <p:cNvPr id="14342" name="Text Box 14"/>
          <p:cNvSpPr txBox="1">
            <a:spLocks noChangeArrowheads="1"/>
          </p:cNvSpPr>
          <p:nvPr/>
        </p:nvSpPr>
        <p:spPr bwMode="auto">
          <a:xfrm>
            <a:off x="3159125" y="1844675"/>
            <a:ext cx="2106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>
                <a:solidFill>
                  <a:schemeClr val="bg1"/>
                </a:solidFill>
              </a:rPr>
              <a:t>Growth = 1.00</a:t>
            </a:r>
            <a:r>
              <a:rPr lang="th-TH" sz="1800">
                <a:solidFill>
                  <a:schemeClr val="bg1"/>
                </a:solidFill>
              </a:rPr>
              <a:t>%</a:t>
            </a:r>
            <a:endParaRPr lang="th-TH">
              <a:solidFill>
                <a:schemeClr val="bg1"/>
              </a:solidFill>
            </a:endParaRPr>
          </a:p>
        </p:txBody>
      </p:sp>
      <p:sp>
        <p:nvSpPr>
          <p:cNvPr id="14343" name="Text Box 15"/>
          <p:cNvSpPr txBox="1">
            <a:spLocks noChangeArrowheads="1"/>
          </p:cNvSpPr>
          <p:nvPr/>
        </p:nvSpPr>
        <p:spPr bwMode="auto">
          <a:xfrm>
            <a:off x="6591300" y="1808163"/>
            <a:ext cx="2263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Growth = </a:t>
            </a:r>
            <a:r>
              <a:rPr lang="en-US" sz="1800">
                <a:solidFill>
                  <a:schemeClr val="bg1"/>
                </a:solidFill>
              </a:rPr>
              <a:t>0.24</a:t>
            </a:r>
            <a:r>
              <a:rPr lang="th-TH" sz="180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14344" name="Line 16"/>
          <p:cNvSpPr>
            <a:spLocks noChangeShapeType="1"/>
          </p:cNvSpPr>
          <p:nvPr/>
        </p:nvSpPr>
        <p:spPr bwMode="auto">
          <a:xfrm>
            <a:off x="7605713" y="2276475"/>
            <a:ext cx="0" cy="576263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345" name="Line 17"/>
          <p:cNvSpPr>
            <a:spLocks noChangeShapeType="1"/>
          </p:cNvSpPr>
          <p:nvPr/>
        </p:nvSpPr>
        <p:spPr bwMode="auto">
          <a:xfrm>
            <a:off x="4094163" y="2276475"/>
            <a:ext cx="0" cy="719138"/>
          </a:xfrm>
          <a:prstGeom prst="line">
            <a:avLst/>
          </a:prstGeom>
          <a:noFill/>
          <a:ln w="57150">
            <a:solidFill>
              <a:srgbClr val="9933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4346" name="Rectangle 18"/>
          <p:cNvSpPr>
            <a:spLocks noChangeArrowheads="1"/>
          </p:cNvSpPr>
          <p:nvPr/>
        </p:nvSpPr>
        <p:spPr bwMode="auto">
          <a:xfrm>
            <a:off x="349250" y="6021388"/>
            <a:ext cx="90487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Source</a:t>
            </a:r>
            <a:r>
              <a:rPr lang="th-TH" sz="1500">
                <a:latin typeface="Tahoma" pitchFamily="34" charset="0"/>
                <a:cs typeface="Tahoma" pitchFamily="34" charset="0"/>
              </a:rPr>
              <a:t>: </a:t>
            </a:r>
            <a:r>
              <a:rPr lang="en-US" sz="1500">
                <a:latin typeface="Tahoma" pitchFamily="34" charset="0"/>
                <a:cs typeface="Tahoma" pitchFamily="34" charset="0"/>
              </a:rPr>
              <a:t>DYNAMIC PROJECT TDRI</a:t>
            </a:r>
          </a:p>
          <a:p>
            <a:pPr marL="719138" indent="-719138" eaLnBrk="0" hangingPunct="0">
              <a:tabLst>
                <a:tab pos="584200" algn="l"/>
              </a:tabLst>
            </a:pPr>
            <a:r>
              <a:rPr lang="en-US" sz="1500">
                <a:latin typeface="Tahoma" pitchFamily="34" charset="0"/>
                <a:cs typeface="Tahoma" pitchFamily="34" charset="0"/>
              </a:rPr>
              <a:t>	:</a:t>
            </a:r>
            <a:r>
              <a:rPr lang="th-TH" sz="1500">
                <a:latin typeface="Tahoma" pitchFamily="34" charset="0"/>
                <a:cs typeface="Tahoma" pitchFamily="34" charset="0"/>
              </a:rPr>
              <a:t> </a:t>
            </a:r>
            <a:r>
              <a:rPr lang="en-US" sz="1500">
                <a:latin typeface="Tahoma" pitchFamily="34" charset="0"/>
                <a:cs typeface="Tahoma" pitchFamily="34" charset="0"/>
              </a:rPr>
              <a:t>Agricultural Statistics of Thailand , Center for Agricultural Statistics, Office of  Agricultural Economics</a:t>
            </a:r>
            <a:endParaRPr lang="th-TH" sz="15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7" name="Slide Number Placeholder 1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0434F78-9288-431A-A44C-E08E19C0F6C5}" type="slidenum">
              <a:rPr lang="en-US" smtClean="0"/>
              <a:pPr/>
              <a:t>29</a:t>
            </a:fld>
            <a:endParaRPr lang="th-TH" smtClean="0"/>
          </a:p>
        </p:txBody>
      </p:sp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666750" y="1000125"/>
            <a:ext cx="8786813" cy="4114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th-TH" sz="4400" b="1" smtClean="0"/>
              <a:t>ผลกระทบต่อการผลิต (ต่อ)</a:t>
            </a:r>
          </a:p>
          <a:p>
            <a:pPr lvl="1">
              <a:lnSpc>
                <a:spcPct val="150000"/>
              </a:lnSpc>
            </a:pPr>
            <a:r>
              <a:rPr lang="th-TH" sz="3600" b="1" smtClean="0">
                <a:solidFill>
                  <a:srgbClr val="00FF00"/>
                </a:solidFill>
              </a:rPr>
              <a:t>ชาวนาแก้ปัญหาค่าจ้างแรงงานสูงขึ้นโดยใช้จักรกลการเกษตร...ปัจจุบันชาวนากลายเป็น ชาวนามือถือ</a:t>
            </a:r>
          </a:p>
          <a:p>
            <a:pPr lvl="1">
              <a:lnSpc>
                <a:spcPct val="150000"/>
              </a:lnSpc>
            </a:pPr>
            <a:r>
              <a:rPr lang="th-TH" sz="3600" b="1" smtClean="0">
                <a:solidFill>
                  <a:srgbClr val="00FF00"/>
                </a:solidFill>
              </a:rPr>
              <a:t>มีการเพิ่มรอบการทำนาปรังเป็น 5-6 ครั้งใน 2 ปี</a:t>
            </a:r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126E004-8E20-45D7-8F96-A4E7EEE1D397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33796" name="Rectangle 3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2"/>
          <p:cNvSpPr>
            <a:spLocks noGrp="1"/>
          </p:cNvSpPr>
          <p:nvPr>
            <p:ph idx="1"/>
          </p:nvPr>
        </p:nvSpPr>
        <p:spPr>
          <a:xfrm>
            <a:off x="381000" y="500063"/>
            <a:ext cx="9286875" cy="585787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th-TH" sz="4000" b="1" smtClean="0"/>
              <a:t>ผลกระทบต่อการค้าข้าวและโรงสี </a:t>
            </a:r>
            <a:r>
              <a:rPr lang="en-US" sz="4000" b="1" smtClean="0"/>
              <a:t>: </a:t>
            </a:r>
            <a:r>
              <a:rPr lang="th-TH" sz="4000" b="1" smtClean="0"/>
              <a:t>การแข่งขันสูงขึ้น</a:t>
            </a:r>
          </a:p>
          <a:p>
            <a:pPr lvl="1">
              <a:spcBef>
                <a:spcPct val="0"/>
              </a:spcBef>
            </a:pPr>
            <a:r>
              <a:rPr lang="th-TH" sz="3200" b="1" smtClean="0"/>
              <a:t> </a:t>
            </a:r>
            <a:r>
              <a:rPr lang="th-TH" sz="3200" b="1" smtClean="0">
                <a:solidFill>
                  <a:srgbClr val="00FF00"/>
                </a:solidFill>
              </a:rPr>
              <a:t>โรงสีมีจำนวนเพิ่มขึ้นเพราะนโยบายจำนำ....จากนี้ไปจะแข่งขันมากขึ้น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โรงสีมีกำไรสุทธิต่ำเพียง 200-300 บาท/ตัน แต่อาจมีกำไรหรือขาดทุนการเก็งราคา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โรงสีที่จะอยู่รอดจึงต้องมีมีความสามารถสูง มี </a:t>
            </a:r>
            <a:r>
              <a:rPr lang="en-US" sz="3200" b="1" smtClean="0">
                <a:solidFill>
                  <a:srgbClr val="00FF00"/>
                </a:solidFill>
              </a:rPr>
              <a:t>location </a:t>
            </a:r>
            <a:r>
              <a:rPr lang="th-TH" sz="3200" b="1" smtClean="0">
                <a:solidFill>
                  <a:srgbClr val="00FF00"/>
                </a:solidFill>
              </a:rPr>
              <a:t>ดี มีเงินทุน </a:t>
            </a:r>
            <a:br>
              <a:rPr lang="th-TH" sz="3200" b="1" smtClean="0">
                <a:solidFill>
                  <a:srgbClr val="00FF00"/>
                </a:solidFill>
              </a:rPr>
            </a:br>
            <a:r>
              <a:rPr lang="th-TH" sz="3200" b="1" smtClean="0">
                <a:solidFill>
                  <a:srgbClr val="00FF00"/>
                </a:solidFill>
              </a:rPr>
              <a:t>การผลิตต้องมีประสิทธิภาพ มีเครื่องจักรทันสมัย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การแข่งขันของโรงสีทำให้ชาวนาขายข้าวได้ราคาดี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โรงสีบางแห่ง (โดยเฉพาะขนาดกลาง) เริ่มทำ </a:t>
            </a:r>
            <a:r>
              <a:rPr lang="en-US" sz="3200" b="1" smtClean="0">
                <a:solidFill>
                  <a:srgbClr val="00FF00"/>
                </a:solidFill>
              </a:rPr>
              <a:t>brand name </a:t>
            </a:r>
            <a:r>
              <a:rPr lang="th-TH" sz="3200" b="1" smtClean="0">
                <a:solidFill>
                  <a:srgbClr val="00FF00"/>
                </a:solidFill>
              </a:rPr>
              <a:t>ข้าวถุง </a:t>
            </a:r>
            <a:r>
              <a:rPr lang="en-US" sz="3200" b="1" smtClean="0">
                <a:solidFill>
                  <a:srgbClr val="00FF00"/>
                </a:solidFill>
              </a:rPr>
              <a:t>: </a:t>
            </a:r>
            <a:r>
              <a:rPr lang="th-TH" sz="3200" b="1" smtClean="0">
                <a:solidFill>
                  <a:srgbClr val="00FF00"/>
                </a:solidFill>
              </a:rPr>
              <a:t>หงษ์ทอง ฉัตร เกษตร ข้าวมาบุญครอง ดังแสนดี ข้าวคำหอม ส้มโอ ฯลฯ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โรงสีบางแห่งเป็นผู้ส่งออก</a:t>
            </a:r>
          </a:p>
          <a:p>
            <a:pPr lvl="1"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 ห่วงโซ่อุปทานเริ่มสั้นลง (ตัดคนกลางที่ไม่จำเป็นออก) แต่มูลค่าสูงขึ้น มีการเก็บข้าวในระบบห้องเย็นเพื่อรักษาคุณภาพข้าวหอมมะลิส่งออก ฯลฯ</a:t>
            </a: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FAA473D-4F52-42C9-9EA9-4D13516EF9D8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7524750" y="100013"/>
            <a:ext cx="21923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ตลาดค้าข้าวเสรีมีผลดีอย่างไร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738188" y="357188"/>
            <a:ext cx="8420100" cy="1143000"/>
          </a:xfrm>
        </p:spPr>
        <p:txBody>
          <a:bodyPr/>
          <a:lstStyle/>
          <a:p>
            <a:r>
              <a:rPr lang="th-TH" sz="4800" b="1" smtClean="0">
                <a:solidFill>
                  <a:schemeClr val="tx1"/>
                </a:solidFill>
              </a:rPr>
              <a:t>5. ผลกระทบของ </a:t>
            </a:r>
            <a:r>
              <a:rPr lang="en-US" sz="4800" b="1" smtClean="0">
                <a:solidFill>
                  <a:schemeClr val="tx1"/>
                </a:solidFill>
              </a:rPr>
              <a:t>AFTA : </a:t>
            </a:r>
            <a:r>
              <a:rPr lang="th-TH" sz="4800" b="1" smtClean="0">
                <a:solidFill>
                  <a:schemeClr val="tx1"/>
                </a:solidFill>
              </a:rPr>
              <a:t>ไม่น่าวิตก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523875" y="2000250"/>
            <a:ext cx="8866188" cy="4286250"/>
          </a:xfrm>
        </p:spPr>
        <p:txBody>
          <a:bodyPr/>
          <a:lstStyle/>
          <a:p>
            <a:r>
              <a:rPr lang="th-TH" sz="4000" b="1" smtClean="0">
                <a:solidFill>
                  <a:schemeClr val="tx2"/>
                </a:solidFill>
              </a:rPr>
              <a:t>มกราคม 2552 รัฐสภาไทยเห็นชอบร่างความตกลงการค้าสินค้าเกษตร (</a:t>
            </a:r>
            <a:r>
              <a:rPr lang="en-US" sz="4000" b="1" smtClean="0">
                <a:solidFill>
                  <a:schemeClr val="tx2"/>
                </a:solidFill>
              </a:rPr>
              <a:t>ATIGA) </a:t>
            </a:r>
            <a:r>
              <a:rPr lang="th-TH" sz="4000" b="1" smtClean="0">
                <a:solidFill>
                  <a:schemeClr val="tx2"/>
                </a:solidFill>
              </a:rPr>
              <a:t>ซึ่งจะมีการเปิดเสรีสินค้าเกษตร 23 รายการ ในวันที่ 1 มกราคม 2553 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C7FE335-2A64-42BA-8C06-ED67290EA40C}" type="slidenum">
              <a:rPr lang="en-US" smtClean="0"/>
              <a:pPr/>
              <a:t>32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819150" y="142875"/>
            <a:ext cx="8420100" cy="1143000"/>
          </a:xfrm>
        </p:spPr>
        <p:txBody>
          <a:bodyPr/>
          <a:lstStyle/>
          <a:p>
            <a:r>
              <a:rPr lang="th-TH" sz="3600" b="1" smtClean="0"/>
              <a:t>ตารางอัตราภาษีนำเข้าข้าวของ </a:t>
            </a:r>
            <a:r>
              <a:rPr lang="en-US" sz="3600" b="1" smtClean="0"/>
              <a:t>AFTA-CEPT</a:t>
            </a:r>
            <a:endParaRPr lang="th-TH" sz="3600" smtClean="0"/>
          </a:p>
        </p:txBody>
      </p:sp>
      <p:sp>
        <p:nvSpPr>
          <p:cNvPr id="368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39DC251-DE6E-42F4-BFE6-6A4ED676A815}" type="slidenum">
              <a:rPr lang="en-US" smtClean="0"/>
              <a:pPr/>
              <a:t>33</a:t>
            </a:fld>
            <a:endParaRPr lang="en-US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38188" y="1143000"/>
          <a:ext cx="8786874" cy="5151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11558"/>
                <a:gridCol w="2480274"/>
                <a:gridCol w="1743867"/>
                <a:gridCol w="1841455"/>
                <a:gridCol w="190972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ประเทศ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ปัจจุบัน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1 ม.ค.</a:t>
                      </a:r>
                      <a:r>
                        <a:rPr lang="th-TH" sz="2800" b="1" baseline="0" dirty="0" smtClean="0"/>
                        <a:t> 2553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หลัง 2553</a:t>
                      </a:r>
                      <a:endParaRPr lang="th-TH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/>
                        <a:t>x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ไทย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5</a:t>
                      </a:r>
                      <a:r>
                        <a:rPr lang="en-US" sz="2800" b="1" dirty="0" smtClean="0"/>
                        <a:t>%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0</a:t>
                      </a:r>
                      <a:r>
                        <a:rPr lang="en-US" sz="2800" b="1" dirty="0" smtClean="0"/>
                        <a:t>%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8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/>
                        <a:t>M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บรูไน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/>
                        <a:t>M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สิงคโปร์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M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มาเลเซีย (</a:t>
                      </a:r>
                      <a:r>
                        <a:rPr lang="en-US" sz="2400" b="1" dirty="0" smtClean="0"/>
                        <a:t>HSL)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40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20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20 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M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อินโดนีเซีย</a:t>
                      </a:r>
                      <a:r>
                        <a:rPr lang="th-TH" sz="2400" b="1" baseline="0" dirty="0" smtClean="0"/>
                        <a:t> (</a:t>
                      </a:r>
                      <a:r>
                        <a:rPr lang="en-US" sz="2400" b="1" baseline="0" dirty="0" smtClean="0"/>
                        <a:t>HSL)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30 (</a:t>
                      </a:r>
                      <a:r>
                        <a:rPr lang="en-US" sz="2400" b="1" dirty="0" smtClean="0"/>
                        <a:t>WTO)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30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25  ปี 2558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M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ฟิลิปปินส์</a:t>
                      </a:r>
                      <a:r>
                        <a:rPr lang="th-TH" sz="2400" b="1" baseline="0" dirty="0" smtClean="0"/>
                        <a:t> (</a:t>
                      </a:r>
                      <a:r>
                        <a:rPr lang="en-US" sz="2400" b="1" baseline="0" dirty="0" smtClean="0"/>
                        <a:t>HSL)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40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40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35 ปี 2558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X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กัมพูชา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 ปี 2561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X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ลาว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 ปี 2558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X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พม่า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5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ยังไม่แจ้ง</a:t>
                      </a:r>
                      <a:endParaRPr lang="th-TH" sz="24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X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/>
                        <a:t>เวียดนาม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30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20 (หอมมะลิ)</a:t>
                      </a:r>
                      <a:endParaRPr lang="th-TH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/>
                        <a:t>0 ปี 2558 หรือ 2561</a:t>
                      </a:r>
                      <a:endParaRPr lang="th-TH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7650" y="642938"/>
            <a:ext cx="9777413" cy="5643562"/>
          </a:xfrm>
        </p:spPr>
        <p:txBody>
          <a:bodyPr/>
          <a:lstStyle/>
          <a:p>
            <a:pPr>
              <a:buClr>
                <a:schemeClr val="tx2"/>
              </a:buClr>
            </a:pPr>
            <a:r>
              <a:rPr lang="th-TH" sz="4400" b="1" smtClean="0">
                <a:solidFill>
                  <a:schemeClr val="tx2"/>
                </a:solidFill>
              </a:rPr>
              <a:t>มาตรการรับมือของภาครัฐ</a:t>
            </a:r>
            <a:r>
              <a:rPr lang="en-US" sz="4400" b="1" smtClean="0">
                <a:solidFill>
                  <a:schemeClr val="tx2"/>
                </a:solidFill>
              </a:rPr>
              <a:t>: </a:t>
            </a:r>
            <a:r>
              <a:rPr lang="th-TH" sz="4400" b="1" smtClean="0">
                <a:solidFill>
                  <a:schemeClr val="tx2"/>
                </a:solidFill>
              </a:rPr>
              <a:t>ยังไม่ชัดเจน</a:t>
            </a:r>
          </a:p>
          <a:p>
            <a:pPr lvl="1">
              <a:buFont typeface="Symbol" pitchFamily="18" charset="2"/>
              <a:buChar char=""/>
            </a:pPr>
            <a:r>
              <a:rPr lang="th-TH" sz="3600" b="1" smtClean="0">
                <a:solidFill>
                  <a:srgbClr val="00FF00"/>
                </a:solidFill>
              </a:rPr>
              <a:t> จะมีการตั้งคณะกรรมการบริหารการนำเข้าข้าว</a:t>
            </a:r>
          </a:p>
          <a:p>
            <a:pPr lvl="1">
              <a:buFont typeface="Symbol" pitchFamily="18" charset="2"/>
              <a:buChar char=""/>
            </a:pPr>
            <a:r>
              <a:rPr lang="th-TH" sz="3600" b="1" smtClean="0">
                <a:solidFill>
                  <a:srgbClr val="00FF00"/>
                </a:solidFill>
              </a:rPr>
              <a:t> กำหนดด่านนำเข้าข้าว</a:t>
            </a:r>
          </a:p>
          <a:p>
            <a:pPr lvl="1">
              <a:buFont typeface="Symbol" pitchFamily="18" charset="2"/>
              <a:buChar char=""/>
            </a:pPr>
            <a:r>
              <a:rPr lang="th-TH" sz="3600" b="1" smtClean="0">
                <a:solidFill>
                  <a:srgbClr val="00FF00"/>
                </a:solidFill>
              </a:rPr>
              <a:t> ให้นำเข้าเฉพาะปลายข้าว ผู้นำเข้าคือโรงงานแปรรูปข้าว</a:t>
            </a:r>
            <a:r>
              <a:rPr lang="en-US" sz="3600" b="1" smtClean="0">
                <a:solidFill>
                  <a:srgbClr val="00FF00"/>
                </a:solidFill>
              </a:rPr>
              <a:t> : </a:t>
            </a:r>
            <a:r>
              <a:rPr lang="th-TH" sz="3600" b="1" smtClean="0">
                <a:solidFill>
                  <a:srgbClr val="00FF00"/>
                </a:solidFill>
              </a:rPr>
              <a:t>แต่ การติดตามตรวจสอบ โดยภาครัฐ จะมีปัญหามากที่สุด...</a:t>
            </a:r>
          </a:p>
          <a:p>
            <a:pPr lvl="1">
              <a:buFont typeface="Symbol" pitchFamily="18" charset="2"/>
              <a:buChar char=""/>
            </a:pPr>
            <a:r>
              <a:rPr lang="th-TH" sz="3600" b="1" smtClean="0">
                <a:solidFill>
                  <a:srgbClr val="00FF00"/>
                </a:solidFill>
              </a:rPr>
              <a:t> ผลคือ อาจมีการนำเข้าต้นข้าวแต่อ้างว่าเป็นปลายข้าว</a:t>
            </a:r>
            <a:r>
              <a:rPr lang="en-US" sz="3600" b="1" smtClean="0">
                <a:solidFill>
                  <a:srgbClr val="00FF00"/>
                </a:solidFill>
              </a:rPr>
              <a:t>: </a:t>
            </a:r>
            <a:r>
              <a:rPr lang="th-TH" sz="3600" b="1" smtClean="0">
                <a:solidFill>
                  <a:srgbClr val="00FF00"/>
                </a:solidFill>
              </a:rPr>
              <a:t>เกิดเก๋าเจี๊ย</a:t>
            </a:r>
          </a:p>
          <a:p>
            <a:pPr lvl="1">
              <a:buFont typeface="Symbol" pitchFamily="18" charset="2"/>
              <a:buChar char=""/>
            </a:pPr>
            <a:r>
              <a:rPr lang="th-TH" sz="3600" b="1" smtClean="0">
                <a:solidFill>
                  <a:srgbClr val="00FF00"/>
                </a:solidFill>
              </a:rPr>
              <a:t> จะมีการตรวจสอบมาตรฐานเข้มงวด</a:t>
            </a:r>
            <a:r>
              <a:rPr lang="en-US" sz="3600" b="1" smtClean="0">
                <a:solidFill>
                  <a:srgbClr val="00FF00"/>
                </a:solidFill>
              </a:rPr>
              <a:t>: </a:t>
            </a:r>
            <a:r>
              <a:rPr lang="th-TH" sz="3600" b="1" smtClean="0">
                <a:solidFill>
                  <a:srgbClr val="00FF00"/>
                </a:solidFill>
              </a:rPr>
              <a:t>ห้ามนำเข้าข้าว </a:t>
            </a:r>
            <a:r>
              <a:rPr lang="en-US" sz="3600" b="1" smtClean="0">
                <a:solidFill>
                  <a:srgbClr val="00FF00"/>
                </a:solidFill>
              </a:rPr>
              <a:t>GMO </a:t>
            </a:r>
            <a:r>
              <a:rPr lang="th-TH" sz="3600" b="1" smtClean="0">
                <a:solidFill>
                  <a:srgbClr val="00FF00"/>
                </a:solidFill>
              </a:rPr>
              <a:t> </a:t>
            </a:r>
            <a:br>
              <a:rPr lang="th-TH" sz="3600" b="1" smtClean="0">
                <a:solidFill>
                  <a:srgbClr val="00FF00"/>
                </a:solidFill>
              </a:rPr>
            </a:br>
            <a:r>
              <a:rPr lang="th-TH" sz="3600" b="1" smtClean="0">
                <a:solidFill>
                  <a:srgbClr val="00FF00"/>
                </a:solidFill>
              </a:rPr>
              <a:t>มีใบรับรองสารตกค้างสูงสุด (</a:t>
            </a:r>
            <a:r>
              <a:rPr lang="en-US" sz="3600" b="1" smtClean="0">
                <a:solidFill>
                  <a:srgbClr val="00FF00"/>
                </a:solidFill>
              </a:rPr>
              <a:t>MRL) </a:t>
            </a:r>
            <a:r>
              <a:rPr lang="th-TH" sz="3600" b="1" smtClean="0">
                <a:solidFill>
                  <a:srgbClr val="00FF00"/>
                </a:solidFill>
              </a:rPr>
              <a:t>และ </a:t>
            </a:r>
            <a:r>
              <a:rPr lang="en-US" sz="3600" b="1" smtClean="0">
                <a:solidFill>
                  <a:srgbClr val="00FF00"/>
                </a:solidFill>
              </a:rPr>
              <a:t>SPS </a:t>
            </a:r>
            <a:r>
              <a:rPr lang="th-TH" sz="3600" b="1" smtClean="0">
                <a:solidFill>
                  <a:srgbClr val="00FF00"/>
                </a:solidFill>
              </a:rPr>
              <a:t>ฯลฯ</a:t>
            </a:r>
          </a:p>
          <a:p>
            <a:pPr lvl="1">
              <a:buFontTx/>
              <a:buChar char="o"/>
            </a:pPr>
            <a:endParaRPr lang="th-TH" sz="4000" b="1" smtClean="0">
              <a:solidFill>
                <a:srgbClr val="00FF00"/>
              </a:solidFill>
            </a:endParaRP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  <p:sp>
        <p:nvSpPr>
          <p:cNvPr id="3789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574A051-A2C0-43C5-A105-248AC58AC0AF}" type="slidenum">
              <a:rPr lang="en-US" smtClean="0"/>
              <a:pPr/>
              <a:t>34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813" y="785813"/>
            <a:ext cx="9632950" cy="6143625"/>
          </a:xfrm>
        </p:spPr>
        <p:txBody>
          <a:bodyPr/>
          <a:lstStyle/>
          <a:p>
            <a:pPr>
              <a:spcBef>
                <a:spcPts val="1800"/>
              </a:spcBef>
              <a:spcAft>
                <a:spcPts val="600"/>
              </a:spcAft>
            </a:pPr>
            <a:r>
              <a:rPr lang="th-TH" sz="4400" b="1" smtClean="0">
                <a:solidFill>
                  <a:schemeClr val="tx2"/>
                </a:solidFill>
              </a:rPr>
              <a:t>ผลกระทบต่อการนำเข้าข้าวจาก </a:t>
            </a:r>
            <a:r>
              <a:rPr lang="en-US" sz="4400" b="1" smtClean="0">
                <a:solidFill>
                  <a:schemeClr val="tx2"/>
                </a:solidFill>
              </a:rPr>
              <a:t>CLM </a:t>
            </a:r>
            <a:r>
              <a:rPr lang="th-TH" sz="4400" b="1" smtClean="0">
                <a:solidFill>
                  <a:schemeClr val="tx2"/>
                </a:solidFill>
              </a:rPr>
              <a:t>(ไม่รวม </a:t>
            </a:r>
            <a:r>
              <a:rPr lang="en-US" sz="4400" b="1" smtClean="0">
                <a:solidFill>
                  <a:schemeClr val="tx2"/>
                </a:solidFill>
              </a:rPr>
              <a:t>V) </a:t>
            </a:r>
            <a:endParaRPr lang="th-TH" sz="4400" b="1" smtClean="0">
              <a:solidFill>
                <a:schemeClr val="tx2"/>
              </a:solidFill>
            </a:endParaRPr>
          </a:p>
          <a:p>
            <a:pPr lvl="1">
              <a:spcBef>
                <a:spcPts val="1800"/>
              </a:spcBef>
              <a:spcAft>
                <a:spcPts val="600"/>
              </a:spcAft>
              <a:buFont typeface="Symbol" pitchFamily="18" charset="2"/>
              <a:buChar char="-"/>
            </a:pPr>
            <a:r>
              <a:rPr lang="en-US" sz="4000" b="1" smtClean="0">
                <a:solidFill>
                  <a:srgbClr val="00FF00"/>
                </a:solidFill>
              </a:rPr>
              <a:t> </a:t>
            </a:r>
            <a:r>
              <a:rPr lang="th-TH" sz="4000" b="1" smtClean="0">
                <a:solidFill>
                  <a:srgbClr val="00FF00"/>
                </a:solidFill>
              </a:rPr>
              <a:t>ปัจจุบันมีการลักลอบนำเข้าตามชายแดนอย่างกว้างขวาง</a:t>
            </a:r>
          </a:p>
          <a:p>
            <a:pPr lvl="2">
              <a:spcBef>
                <a:spcPts val="1800"/>
              </a:spcBef>
              <a:spcAft>
                <a:spcPts val="600"/>
              </a:spcAft>
            </a:pPr>
            <a:r>
              <a:rPr lang="th-TH" sz="3600" b="1" smtClean="0">
                <a:solidFill>
                  <a:srgbClr val="FFFFFF"/>
                </a:solidFill>
              </a:rPr>
              <a:t> ผู้เชี่ยวชาญคาดว่าเมื่อราคาจำนำสูงมาก อาจมีการลักลอบนำเข้าข้าวจำนวนมาก (6 หมื่น – แสนตัน) เข้ามาสวมสิทธิ์ (สถิตินำเข้าทางการเพียง 1.87 แสนตันในปี 2552)</a:t>
            </a:r>
          </a:p>
          <a:p>
            <a:pPr lvl="2">
              <a:spcBef>
                <a:spcPts val="1800"/>
              </a:spcBef>
              <a:spcAft>
                <a:spcPts val="600"/>
              </a:spcAft>
            </a:pPr>
            <a:r>
              <a:rPr lang="th-TH" sz="3600" b="1" smtClean="0">
                <a:solidFill>
                  <a:srgbClr val="FFFFFF"/>
                </a:solidFill>
              </a:rPr>
              <a:t> การเลิกโครงการจำนำ จะลดปัญหาลักลอบนำเข้าลดลงมาก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54BF23B-875F-41E9-8A0A-72676E50D27B}" type="slidenum">
              <a:rPr lang="en-US" smtClean="0"/>
              <a:pPr/>
              <a:t>35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23813" y="500063"/>
            <a:ext cx="9810750" cy="5929312"/>
          </a:xfrm>
        </p:spPr>
        <p:txBody>
          <a:bodyPr/>
          <a:lstStyle/>
          <a:p>
            <a:pPr lvl="1">
              <a:buFont typeface="Symbol" pitchFamily="18" charset="2"/>
              <a:buChar char="-"/>
            </a:pPr>
            <a:r>
              <a:rPr lang="en-US" sz="3200" b="1" smtClean="0">
                <a:solidFill>
                  <a:srgbClr val="00FF00"/>
                </a:solidFill>
              </a:rPr>
              <a:t> </a:t>
            </a:r>
            <a:r>
              <a:rPr lang="en-US" sz="4000" b="1" smtClean="0">
                <a:solidFill>
                  <a:srgbClr val="00FF00"/>
                </a:solidFill>
              </a:rPr>
              <a:t>AFTA</a:t>
            </a:r>
            <a:r>
              <a:rPr lang="en-US" sz="3600" b="1" smtClean="0">
                <a:solidFill>
                  <a:srgbClr val="00FF00"/>
                </a:solidFill>
              </a:rPr>
              <a:t> </a:t>
            </a:r>
            <a:r>
              <a:rPr lang="th-TH" sz="3600" b="1" smtClean="0">
                <a:solidFill>
                  <a:srgbClr val="00FF00"/>
                </a:solidFill>
              </a:rPr>
              <a:t>มีผลต่อการนำเข้าข้าวอย่างไร</a:t>
            </a:r>
          </a:p>
          <a:p>
            <a:pPr lvl="2"/>
            <a:r>
              <a:rPr lang="th-TH" sz="3200" b="1" smtClean="0">
                <a:solidFill>
                  <a:srgbClr val="FFFFFF"/>
                </a:solidFill>
              </a:rPr>
              <a:t>ถ้าใช้มาตรการกีดกันทางการค้าเต็มที่ ก็จะมีการลักลอบนำเข้าตามปกติ</a:t>
            </a:r>
          </a:p>
          <a:p>
            <a:pPr lvl="2"/>
            <a:r>
              <a:rPr lang="th-TH" sz="3200" b="1" smtClean="0">
                <a:solidFill>
                  <a:srgbClr val="FFFFFF"/>
                </a:solidFill>
              </a:rPr>
              <a:t>การลักลอบนำเข้าขึ้นกับส่วนต่างราคาข้าวไทยกับราคาใน </a:t>
            </a:r>
            <a:r>
              <a:rPr lang="en-US" sz="3200" b="1" smtClean="0">
                <a:solidFill>
                  <a:srgbClr val="FFFFFF"/>
                </a:solidFill>
              </a:rPr>
              <a:t>CLM </a:t>
            </a:r>
            <a:r>
              <a:rPr lang="th-TH" sz="3200" b="1" smtClean="0">
                <a:solidFill>
                  <a:srgbClr val="FFFFFF"/>
                </a:solidFill>
              </a:rPr>
              <a:t>และระเบียบนำเข้าของ คต.</a:t>
            </a:r>
          </a:p>
          <a:p>
            <a:pPr lvl="2"/>
            <a:r>
              <a:rPr lang="th-TH" sz="3200" b="1" smtClean="0">
                <a:solidFill>
                  <a:srgbClr val="FFFFFF"/>
                </a:solidFill>
              </a:rPr>
              <a:t>ถ้าปล่อยให้นำเข้าข้าวสารเสรีจริง (ไม่มีปัญหาเรื่องการตรวจสอบ </a:t>
            </a:r>
            <a:r>
              <a:rPr lang="en-US" sz="3200" b="1" smtClean="0">
                <a:solidFill>
                  <a:srgbClr val="FFFFFF"/>
                </a:solidFill>
              </a:rPr>
              <a:t>GMO </a:t>
            </a:r>
            <a:r>
              <a:rPr lang="th-TH" sz="3200" b="1" smtClean="0">
                <a:solidFill>
                  <a:srgbClr val="FFFFFF"/>
                </a:solidFill>
              </a:rPr>
              <a:t>และ </a:t>
            </a:r>
            <a:r>
              <a:rPr lang="en-US" sz="3200" b="1" smtClean="0">
                <a:solidFill>
                  <a:srgbClr val="FFFFFF"/>
                </a:solidFill>
              </a:rPr>
              <a:t>SPS </a:t>
            </a:r>
            <a:r>
              <a:rPr lang="th-TH" sz="3200" b="1" smtClean="0">
                <a:solidFill>
                  <a:srgbClr val="FFFFFF"/>
                </a:solidFill>
              </a:rPr>
              <a:t>อย่างเคร่งครัด) ผู้ส่งออก และโรงงานแปรรูป </a:t>
            </a:r>
            <a:br>
              <a:rPr lang="th-TH" sz="3200" b="1" smtClean="0">
                <a:solidFill>
                  <a:srgbClr val="FFFFFF"/>
                </a:solidFill>
              </a:rPr>
            </a:br>
            <a:r>
              <a:rPr lang="th-TH" sz="3200" b="1" smtClean="0">
                <a:solidFill>
                  <a:srgbClr val="FFFFFF"/>
                </a:solidFill>
              </a:rPr>
              <a:t>จะได้ประโยชน์</a:t>
            </a:r>
          </a:p>
          <a:p>
            <a:pPr lvl="2"/>
            <a:r>
              <a:rPr lang="th-TH" sz="3200" b="1" smtClean="0">
                <a:solidFill>
                  <a:srgbClr val="FFFFFF"/>
                </a:solidFill>
              </a:rPr>
              <a:t>ถ้านำเข้าข้าวเปลือกเสรี</a:t>
            </a:r>
            <a:r>
              <a:rPr lang="en-US" sz="3200" b="1" smtClean="0">
                <a:solidFill>
                  <a:srgbClr val="FFFFFF"/>
                </a:solidFill>
              </a:rPr>
              <a:t>: </a:t>
            </a:r>
            <a:r>
              <a:rPr lang="th-TH" sz="3200" b="1" smtClean="0">
                <a:solidFill>
                  <a:srgbClr val="FFFFFF"/>
                </a:solidFill>
              </a:rPr>
              <a:t>โรงสี ผู้ส่งออก โรงงานแปรรูปจะได้ประโยชน์</a:t>
            </a:r>
          </a:p>
          <a:p>
            <a:pPr lvl="2"/>
            <a:r>
              <a:rPr lang="th-TH" sz="3200" b="1" smtClean="0">
                <a:solidFill>
                  <a:srgbClr val="FFFFFF"/>
                </a:solidFill>
              </a:rPr>
              <a:t> ถ้ามีการค้าเสรี...การส่งออกของไทยจะเพิ่มขึ้น เพราะมีข้าวจากชายแดน </a:t>
            </a:r>
            <a:r>
              <a:rPr lang="en-US" sz="3200" b="1" smtClean="0">
                <a:solidFill>
                  <a:srgbClr val="FFFFFF"/>
                </a:solidFill>
              </a:rPr>
              <a:t>CLM </a:t>
            </a:r>
            <a:r>
              <a:rPr lang="th-TH" sz="3200" b="1" smtClean="0">
                <a:solidFill>
                  <a:srgbClr val="FFFFFF"/>
                </a:solidFill>
              </a:rPr>
              <a:t>ไหลเข้าไทย</a:t>
            </a: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E42D4B-103F-495D-9B30-FC17172F24B6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</p:spTree>
  </p:cSld>
  <p:clrMapOvr>
    <a:masterClrMapping/>
  </p:clrMapOvr>
  <p:transition spd="med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-333376" y="428604"/>
            <a:ext cx="10239376" cy="5929353"/>
          </a:xfrm>
        </p:spPr>
        <p:txBody>
          <a:bodyPr/>
          <a:lstStyle/>
          <a:p>
            <a:pPr lvl="2">
              <a:buFont typeface="AngsanaUPC" pitchFamily="18" charset="-34"/>
              <a:buChar char="–"/>
            </a:pPr>
            <a:r>
              <a:rPr lang="th-TH" sz="3600" b="1" dirty="0" smtClean="0">
                <a:solidFill>
                  <a:srgbClr val="00FF00"/>
                </a:solidFill>
              </a:rPr>
              <a:t>ชาวนาจะมีรายได้ลดลง เพราะราคาข้าวในประเทศต่ำลง...บางรายอาจต้องหันไปประกอบอาชีพอื่น หรือผลิตข้าวคุณภาพสูง เพราะข้าวนำเข้ามีคุณภาพต่ำ</a:t>
            </a:r>
          </a:p>
          <a:p>
            <a:pPr lvl="2">
              <a:buFont typeface="AngsanaUPC" pitchFamily="18" charset="-34"/>
              <a:buChar char="–"/>
            </a:pPr>
            <a:r>
              <a:rPr lang="th-TH" sz="3600" b="1" dirty="0" smtClean="0">
                <a:solidFill>
                  <a:srgbClr val="00FF00"/>
                </a:solidFill>
              </a:rPr>
              <a:t>แต่รัฐบาลมีโครงการประกันรายได้ช่วยเยียวยา</a:t>
            </a:r>
          </a:p>
          <a:p>
            <a:pPr lvl="2">
              <a:buFont typeface="AngsanaUPC" pitchFamily="18" charset="-34"/>
              <a:buChar char="–"/>
            </a:pPr>
            <a:r>
              <a:rPr lang="th-TH" sz="3600" b="1" dirty="0" smtClean="0">
                <a:solidFill>
                  <a:srgbClr val="00FF00"/>
                </a:solidFill>
              </a:rPr>
              <a:t>สรุป</a:t>
            </a:r>
            <a:r>
              <a:rPr lang="en-US" sz="3600" b="1" dirty="0" smtClean="0">
                <a:solidFill>
                  <a:srgbClr val="00FF00"/>
                </a:solidFill>
              </a:rPr>
              <a:t>: </a:t>
            </a:r>
            <a:r>
              <a:rPr lang="th-TH" sz="3600" b="1" dirty="0" smtClean="0">
                <a:solidFill>
                  <a:srgbClr val="00FF00"/>
                </a:solidFill>
              </a:rPr>
              <a:t>(1) ในระยะแรกมาตรการ </a:t>
            </a:r>
            <a:r>
              <a:rPr lang="en-US" sz="3600" b="1" dirty="0" smtClean="0">
                <a:solidFill>
                  <a:srgbClr val="00FF00"/>
                </a:solidFill>
              </a:rPr>
              <a:t>NTB </a:t>
            </a:r>
            <a:r>
              <a:rPr lang="th-TH" sz="3600" b="1" dirty="0" smtClean="0">
                <a:solidFill>
                  <a:srgbClr val="00FF00"/>
                </a:solidFill>
              </a:rPr>
              <a:t>คงทำให้มีการลักลอบนำเข้าตามปกติในระดับแสนตัน (2) ถ้าปล่อยให้นำเข้าเสรีจริง อาจมีการนำเข้าเพิ่ม ปริมาณนำเข้าขึ้นกับส่วนต่างราคา แต่จะไม่มีการนำเข้ามากถึงขนาดชาวนาไทยจำนวนมากต้องเลิก</a:t>
            </a:r>
            <a:r>
              <a:rPr lang="th-TH" sz="3600" b="1" dirty="0" smtClean="0">
                <a:solidFill>
                  <a:srgbClr val="00FF00"/>
                </a:solidFill>
              </a:rPr>
              <a:t>อาชีพ</a:t>
            </a:r>
            <a:r>
              <a:rPr lang="en-US" sz="3600" b="1" dirty="0" smtClean="0">
                <a:solidFill>
                  <a:srgbClr val="00FF00"/>
                </a:solidFill>
              </a:rPr>
              <a:t> </a:t>
            </a:r>
            <a:r>
              <a:rPr lang="th-TH" sz="3600" b="1" dirty="0" smtClean="0">
                <a:solidFill>
                  <a:srgbClr val="00FF00"/>
                </a:solidFill>
              </a:rPr>
              <a:t>ผลผลิตของ</a:t>
            </a:r>
            <a:r>
              <a:rPr lang="en-US" sz="3600" b="1" dirty="0" smtClean="0">
                <a:solidFill>
                  <a:srgbClr val="00FF00"/>
                </a:solidFill>
              </a:rPr>
              <a:t>CLM </a:t>
            </a:r>
            <a:r>
              <a:rPr lang="th-TH" sz="3600" b="1" dirty="0" smtClean="0">
                <a:solidFill>
                  <a:srgbClr val="00FF00"/>
                </a:solidFill>
              </a:rPr>
              <a:t>จังหวัดติดไทยมีน้อย </a:t>
            </a:r>
            <a:r>
              <a:rPr lang="en-US" sz="3600" b="1" dirty="0" smtClean="0">
                <a:solidFill>
                  <a:srgbClr val="00FF00"/>
                </a:solidFill>
              </a:rPr>
              <a:t>7.5 </a:t>
            </a:r>
            <a:r>
              <a:rPr lang="th-TH" sz="3600" b="1" dirty="0" smtClean="0">
                <a:solidFill>
                  <a:srgbClr val="00FF00"/>
                </a:solidFill>
              </a:rPr>
              <a:t>ล้านตัน (พม่า </a:t>
            </a:r>
            <a:r>
              <a:rPr lang="en-US" sz="3600" b="1" dirty="0" smtClean="0">
                <a:solidFill>
                  <a:srgbClr val="00FF00"/>
                </a:solidFill>
              </a:rPr>
              <a:t>4.2 </a:t>
            </a:r>
            <a:r>
              <a:rPr lang="th-TH" sz="3600" b="1" dirty="0" smtClean="0">
                <a:solidFill>
                  <a:srgbClr val="00FF00"/>
                </a:solidFill>
              </a:rPr>
              <a:t>ลต. เขมร </a:t>
            </a:r>
            <a:r>
              <a:rPr lang="en-US" sz="3600" b="1" dirty="0" smtClean="0">
                <a:solidFill>
                  <a:srgbClr val="00FF00"/>
                </a:solidFill>
              </a:rPr>
              <a:t>1.4 </a:t>
            </a:r>
            <a:r>
              <a:rPr lang="th-TH" sz="3600" b="1" dirty="0" smtClean="0">
                <a:solidFill>
                  <a:srgbClr val="00FF00"/>
                </a:solidFill>
              </a:rPr>
              <a:t>ลต. ลาว</a:t>
            </a:r>
            <a:r>
              <a:rPr lang="en-US" sz="3600" b="1" dirty="0" smtClean="0">
                <a:solidFill>
                  <a:srgbClr val="00FF00"/>
                </a:solidFill>
              </a:rPr>
              <a:t>1.95 </a:t>
            </a:r>
            <a:r>
              <a:rPr lang="th-TH" sz="3600" b="1" dirty="0" smtClean="0">
                <a:solidFill>
                  <a:srgbClr val="00FF00"/>
                </a:solidFill>
              </a:rPr>
              <a:t>ลต.) ส่งออกรวม</a:t>
            </a:r>
            <a:r>
              <a:rPr lang="en-US" sz="3600" b="1" dirty="0" smtClean="0">
                <a:solidFill>
                  <a:srgbClr val="00FF00"/>
                </a:solidFill>
              </a:rPr>
              <a:t> 1 </a:t>
            </a:r>
            <a:r>
              <a:rPr lang="th-TH" sz="3600" b="1" dirty="0" smtClean="0">
                <a:solidFill>
                  <a:srgbClr val="00FF00"/>
                </a:solidFill>
              </a:rPr>
              <a:t>ล้านตัน </a:t>
            </a:r>
            <a:r>
              <a:rPr lang="en-US" sz="3600" b="1" dirty="0" smtClean="0">
                <a:solidFill>
                  <a:srgbClr val="00FF00"/>
                </a:solidFill>
              </a:rPr>
              <a:t>13 % (</a:t>
            </a:r>
            <a:r>
              <a:rPr lang="th-TH" sz="3600" b="1" dirty="0" smtClean="0">
                <a:solidFill>
                  <a:srgbClr val="00FF00"/>
                </a:solidFill>
              </a:rPr>
              <a:t>พม่าและลาว ประเทศละ </a:t>
            </a:r>
            <a:r>
              <a:rPr lang="en-US" sz="3600" b="1" dirty="0" smtClean="0">
                <a:solidFill>
                  <a:srgbClr val="00FF00"/>
                </a:solidFill>
              </a:rPr>
              <a:t>0.5 </a:t>
            </a:r>
            <a:r>
              <a:rPr lang="th-TH" sz="3600" b="1" smtClean="0">
                <a:solidFill>
                  <a:srgbClr val="00FF00"/>
                </a:solidFill>
              </a:rPr>
              <a:t>ลต.)</a:t>
            </a:r>
            <a:endParaRPr lang="th-TH" dirty="0" smtClean="0">
              <a:solidFill>
                <a:srgbClr val="00FF00"/>
              </a:solidFill>
            </a:endParaRPr>
          </a:p>
        </p:txBody>
      </p:sp>
      <p:sp>
        <p:nvSpPr>
          <p:cNvPr id="409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A00F34-F568-4513-8DE7-0BC8C9E92E9D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</p:spTree>
  </p:cSld>
  <p:clrMapOvr>
    <a:masterClrMapping/>
  </p:clrMapOvr>
  <p:transition spd="med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5250" y="642938"/>
            <a:ext cx="9810750" cy="6143625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th-TH" sz="4400" b="1" smtClean="0">
                <a:solidFill>
                  <a:schemeClr val="tx2"/>
                </a:solidFill>
              </a:rPr>
              <a:t>ผลกระทบต่อการส่งออกข้าวในอาเซียน</a:t>
            </a:r>
            <a:r>
              <a:rPr lang="en-US" sz="4400" b="1" smtClean="0">
                <a:solidFill>
                  <a:schemeClr val="tx2"/>
                </a:solidFill>
              </a:rPr>
              <a:t> </a:t>
            </a:r>
            <a:endParaRPr lang="th-TH" sz="4400" b="1" smtClean="0">
              <a:solidFill>
                <a:schemeClr val="tx2"/>
              </a:solidFill>
            </a:endParaRPr>
          </a:p>
          <a:p>
            <a:pPr lvl="1">
              <a:spcBef>
                <a:spcPct val="0"/>
              </a:spcBef>
              <a:buFont typeface="Symbol" pitchFamily="18" charset="2"/>
              <a:buChar char="-"/>
            </a:pPr>
            <a:r>
              <a:rPr lang="en-US" sz="4000" b="1" smtClean="0">
                <a:solidFill>
                  <a:srgbClr val="00FF00"/>
                </a:solidFill>
              </a:rPr>
              <a:t> </a:t>
            </a:r>
            <a:r>
              <a:rPr lang="th-TH" sz="4000" b="1" smtClean="0">
                <a:solidFill>
                  <a:srgbClr val="00FF00"/>
                </a:solidFill>
              </a:rPr>
              <a:t>ประเทศนำเข้าในอาเซียนคือ ฟิลิปปินส์ อินโดนีเซีย มาเลเซีย     จัดข้าวในรายการอ่อนไหวมาก </a:t>
            </a:r>
            <a:r>
              <a:rPr lang="en-US" sz="4000" b="1" smtClean="0">
                <a:solidFill>
                  <a:srgbClr val="00FF00"/>
                </a:solidFill>
              </a:rPr>
              <a:t>(HSL)</a:t>
            </a:r>
            <a:endParaRPr lang="th-TH" sz="4000" b="1" smtClean="0">
              <a:solidFill>
                <a:srgbClr val="00FF00"/>
              </a:solidFill>
            </a:endParaRPr>
          </a:p>
          <a:p>
            <a:pPr lvl="1">
              <a:spcBef>
                <a:spcPct val="0"/>
              </a:spcBef>
              <a:buFont typeface="Symbol" pitchFamily="18" charset="2"/>
              <a:buChar char="-"/>
            </a:pPr>
            <a:r>
              <a:rPr lang="th-TH" sz="4000" b="1" smtClean="0">
                <a:solidFill>
                  <a:srgbClr val="00FF00"/>
                </a:solidFill>
              </a:rPr>
              <a:t>การนำเข้าขึ้นกับนโยบายทางการเมือง และสถานการณ์การผลิตในแต่ละปีของทั้งสามประเทศ</a:t>
            </a:r>
          </a:p>
          <a:p>
            <a:pPr lvl="1">
              <a:spcBef>
                <a:spcPct val="0"/>
              </a:spcBef>
              <a:buFont typeface="Symbol" pitchFamily="18" charset="2"/>
              <a:buChar char="-"/>
            </a:pPr>
            <a:r>
              <a:rPr lang="th-TH" sz="4000" b="1" smtClean="0">
                <a:solidFill>
                  <a:srgbClr val="00FF00"/>
                </a:solidFill>
              </a:rPr>
              <a:t>ความสามารถในการส่งออกไทย ขึ้นกับ “ปัจจัยทางการเมือง”   ของประเทศผู้นำเข้า (ยกเว้นมาเลเซียที่ประมูลซื้อข้าวจากเอกชน)</a:t>
            </a:r>
          </a:p>
          <a:p>
            <a:pPr lvl="1">
              <a:spcBef>
                <a:spcPct val="0"/>
              </a:spcBef>
              <a:buFont typeface="Symbol" pitchFamily="18" charset="2"/>
              <a:buChar char="-"/>
            </a:pPr>
            <a:r>
              <a:rPr lang="th-TH" sz="4000" b="1" smtClean="0">
                <a:solidFill>
                  <a:srgbClr val="00FF00"/>
                </a:solidFill>
              </a:rPr>
              <a:t>แม้ราคาข้าวไทยจะแพงกว่าเวียดนาม แต่หลังจากยกเลิกการจำนำข้าว สถานการณ์ส่งออกไปอาเซียนน่าจะดีขึ้น</a:t>
            </a:r>
            <a:endParaRPr lang="th-TH" sz="3600" b="1" smtClean="0">
              <a:solidFill>
                <a:srgbClr val="FFFFFF"/>
              </a:solidFill>
            </a:endParaRPr>
          </a:p>
        </p:txBody>
      </p:sp>
      <p:sp>
        <p:nvSpPr>
          <p:cNvPr id="41987" name="Rectangle 2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007499A-994D-42D5-86ED-DD4636E0F4FB}" type="slidenum">
              <a:rPr lang="en-US" smtClean="0"/>
              <a:pPr/>
              <a:t>38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9563" y="928688"/>
            <a:ext cx="9310687" cy="5500687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th-TH" sz="4000" b="1" smtClean="0">
                <a:solidFill>
                  <a:schemeClr val="tx2"/>
                </a:solidFill>
              </a:rPr>
              <a:t>สรุปผลกระทบ</a:t>
            </a:r>
            <a:r>
              <a:rPr lang="en-US" sz="4000" b="1" smtClean="0">
                <a:solidFill>
                  <a:schemeClr val="tx2"/>
                </a:solidFill>
              </a:rPr>
              <a:t>: </a:t>
            </a:r>
            <a:r>
              <a:rPr lang="th-TH" sz="4000" b="1" smtClean="0">
                <a:solidFill>
                  <a:schemeClr val="tx2"/>
                </a:solidFill>
              </a:rPr>
              <a:t>ไม่น่าห่วง</a:t>
            </a:r>
            <a:r>
              <a:rPr lang="en-US" sz="4000" b="1" smtClean="0">
                <a:solidFill>
                  <a:schemeClr val="tx2"/>
                </a:solidFill>
              </a:rPr>
              <a:t> </a:t>
            </a:r>
            <a:endParaRPr lang="th-TH" sz="4000" b="1" smtClean="0">
              <a:solidFill>
                <a:schemeClr val="tx2"/>
              </a:solidFill>
            </a:endParaRP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en-US" sz="3600" b="1" smtClean="0">
                <a:solidFill>
                  <a:srgbClr val="00FF00"/>
                </a:solidFill>
              </a:rPr>
              <a:t> </a:t>
            </a:r>
            <a:r>
              <a:rPr lang="th-TH" sz="3600" b="1" smtClean="0">
                <a:solidFill>
                  <a:srgbClr val="00FF00"/>
                </a:solidFill>
              </a:rPr>
              <a:t>ผลทางลบมีไม่มากเพราะจะมี </a:t>
            </a:r>
            <a:r>
              <a:rPr lang="en-US" sz="3600" b="1" smtClean="0">
                <a:solidFill>
                  <a:srgbClr val="00FF00"/>
                </a:solidFill>
              </a:rPr>
              <a:t>NTB </a:t>
            </a:r>
            <a:endParaRPr lang="th-TH" sz="3600" b="1" smtClean="0">
              <a:solidFill>
                <a:srgbClr val="00FF00"/>
              </a:solidFill>
            </a:endParaRP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th-TH" sz="3600" b="1" smtClean="0">
                <a:solidFill>
                  <a:srgbClr val="00FF00"/>
                </a:solidFill>
              </a:rPr>
              <a:t> ผลทางบวกก็ไม่มาก (ยกเว้นว่ารัฐจะให้มีการนำเข้าเสรีจริงๆ หรือมีการวิ่งเต้นขอนำเข้าข้าวจำนวนมาก แต่กรณีนี้ประโยชน์จะกระจุกตัวในมือผู้วิ่งเต้นบางคน)</a:t>
            </a: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th-TH" sz="3600" b="1" smtClean="0">
                <a:solidFill>
                  <a:srgbClr val="00FF00"/>
                </a:solidFill>
              </a:rPr>
              <a:t> ไทยน่าจะได้ประโยชน์จากการเปิดเสรีสินค้าเกษตรมากกว่า....สามารถชดเชยให้ชาวนาที่ถูกผลกระทบทางลบได้</a:t>
            </a:r>
            <a:endParaRPr lang="th-TH" sz="3200" b="1" smtClean="0">
              <a:solidFill>
                <a:srgbClr val="FFFFFF"/>
              </a:solidFill>
            </a:endParaRPr>
          </a:p>
        </p:txBody>
      </p:sp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8EA7D8A-A71F-4EB5-8E56-D5184C273FF1}" type="slidenum">
              <a:rPr lang="en-US" smtClean="0"/>
              <a:pPr/>
              <a:t>39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6688" y="500063"/>
            <a:ext cx="9596437" cy="6072187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th-TH" sz="4400" b="1" smtClean="0">
                <a:solidFill>
                  <a:schemeClr val="tx2"/>
                </a:solidFill>
              </a:rPr>
              <a:t>ประเด็นที่น่าห่วงใยมากกว่าภาษี คือ ความตกลงด้านการลงทุนอาเซียน และความตกลงส่งเสริมและคุ้มครองการลงทุนของอาเซียนที่มีการลงนามโดยผู้นำอาเซียนที่หัวหินเมื่อ 27 ก.พ. 2552 </a:t>
            </a:r>
            <a:r>
              <a:rPr lang="en-US" sz="4400" b="1" smtClean="0">
                <a:solidFill>
                  <a:schemeClr val="tx2"/>
                </a:solidFill>
              </a:rPr>
              <a:t> </a:t>
            </a:r>
            <a:endParaRPr lang="th-TH" sz="4400" b="1" smtClean="0">
              <a:solidFill>
                <a:schemeClr val="tx2"/>
              </a:solidFill>
            </a:endParaRP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en-US" sz="4000" b="1" smtClean="0">
                <a:solidFill>
                  <a:srgbClr val="00FF00"/>
                </a:solidFill>
              </a:rPr>
              <a:t> </a:t>
            </a:r>
            <a:r>
              <a:rPr lang="th-TH" sz="4000" b="1" smtClean="0">
                <a:solidFill>
                  <a:srgbClr val="00FF00"/>
                </a:solidFill>
              </a:rPr>
              <a:t>หลักปฏิบัติเยี่ยงคนชาติ (ยกเว้นสาขาที่สงวนไว้ หรือสาขาอ่อนไหว หรือสาขายกเว้นทั่วไป (</a:t>
            </a:r>
            <a:r>
              <a:rPr lang="en-US" sz="4000" b="1" smtClean="0">
                <a:solidFill>
                  <a:srgbClr val="00FF00"/>
                </a:solidFill>
              </a:rPr>
              <a:t>GE)</a:t>
            </a: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en-US" sz="4000" b="1" smtClean="0">
                <a:solidFill>
                  <a:srgbClr val="00FF00"/>
                </a:solidFill>
              </a:rPr>
              <a:t>BOI </a:t>
            </a:r>
            <a:r>
              <a:rPr lang="th-TH" sz="4000" b="1" smtClean="0">
                <a:solidFill>
                  <a:srgbClr val="00FF00"/>
                </a:solidFill>
              </a:rPr>
              <a:t>เสนอยกเลิกข้อสงวน 3 รายการ ประมง การทำป่าไม้ และการทำกิจการเพาะขยายหรือปรับปรุงพันธ์พืช</a:t>
            </a:r>
          </a:p>
        </p:txBody>
      </p:sp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4387615-2EAB-4950-9AFF-80E132C0476A}" type="slidenum">
              <a:rPr lang="en-US" smtClean="0"/>
              <a:pPr/>
              <a:t>40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2"/>
          <p:cNvSpPr>
            <a:spLocks noGrp="1"/>
          </p:cNvSpPr>
          <p:nvPr>
            <p:ph idx="1"/>
          </p:nvPr>
        </p:nvSpPr>
        <p:spPr>
          <a:xfrm>
            <a:off x="238125" y="714375"/>
            <a:ext cx="9215438" cy="5857875"/>
          </a:xfrm>
        </p:spPr>
        <p:txBody>
          <a:bodyPr/>
          <a:lstStyle/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th-TH" sz="3600" b="1" smtClean="0">
                <a:solidFill>
                  <a:srgbClr val="00FF00"/>
                </a:solidFill>
              </a:rPr>
              <a:t>การยกเลิกข้อสงวนดังกล่าวจะมีผลกระทบต่อทรัพยากรพันธุกรรม ทรัพยากรธรรมชาติและป่าไม้ และเกษตรกร เพราะต่างชาติสามารถขอสัมปทานปลูกป่า บริษัทเมล็ดพันธุ์เข้ามาใช้ประโยชน์จากทรัพยากรพันธุกรรม ฯลฯ</a:t>
            </a:r>
          </a:p>
          <a:p>
            <a:pPr lvl="1">
              <a:spcBef>
                <a:spcPts val="1200"/>
              </a:spcBef>
              <a:buFont typeface="Symbol" pitchFamily="18" charset="2"/>
              <a:buChar char="-"/>
            </a:pPr>
            <a:r>
              <a:rPr lang="th-TH" sz="3600" b="1" smtClean="0">
                <a:solidFill>
                  <a:srgbClr val="00FF00"/>
                </a:solidFill>
              </a:rPr>
              <a:t>ประเด็นนี้ควรมีการศึกษาผลกระทบให้ชัดเจนมากขึ้นก่อนการตัดสินใจใดๆ และก่อนที่ความตกลงข้อสงวนจะมีผลบังคับในปี 2553</a:t>
            </a:r>
          </a:p>
          <a:p>
            <a:pPr lvl="1">
              <a:spcBef>
                <a:spcPts val="1200"/>
              </a:spcBef>
              <a:buFontTx/>
              <a:buChar char="o"/>
            </a:pPr>
            <a:endParaRPr lang="th-TH" sz="2000" smtClean="0"/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C66382-F8CD-48D9-B9BC-012CF592E793}" type="slidenum">
              <a:rPr lang="en-US" smtClean="0"/>
              <a:pPr/>
              <a:t>41</a:t>
            </a:fld>
            <a:endParaRPr lang="en-US" smtClean="0"/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7126288" y="0"/>
            <a:ext cx="2779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i="1">
                <a:solidFill>
                  <a:schemeClr val="accent1"/>
                </a:solidFill>
              </a:rPr>
              <a:t>ผลกระทบของ </a:t>
            </a:r>
            <a:r>
              <a:rPr lang="en-US" i="1">
                <a:solidFill>
                  <a:schemeClr val="accent1"/>
                </a:solidFill>
              </a:rPr>
              <a:t>AFTA : </a:t>
            </a:r>
            <a:r>
              <a:rPr lang="th-TH" i="1">
                <a:solidFill>
                  <a:schemeClr val="accent1"/>
                </a:solidFill>
              </a:rPr>
              <a:t>ไม่น่าวิตก</a:t>
            </a:r>
          </a:p>
        </p:txBody>
      </p:sp>
    </p:spTree>
  </p:cSld>
  <p:clrMapOvr>
    <a:masterClrMapping/>
  </p:clrMapOvr>
  <p:transition spd="med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95313" y="1928813"/>
            <a:ext cx="8704262" cy="4359275"/>
          </a:xfrm>
        </p:spPr>
        <p:txBody>
          <a:bodyPr/>
          <a:lstStyle/>
          <a:p>
            <a:pPr marL="609600" indent="-609600">
              <a:lnSpc>
                <a:spcPct val="110000"/>
              </a:lnSpc>
            </a:pPr>
            <a:r>
              <a:rPr lang="th-TH" sz="3600" b="1" smtClean="0">
                <a:solidFill>
                  <a:schemeClr val="tx2"/>
                </a:solidFill>
              </a:rPr>
              <a:t>หลักฐานในอดีตยืนยันว่า (1) การเปิดเสรีตลาดข้าว ทำให้การผลิตและการค้าข้าวขยายตัว ไทยพัฒนาความสามารถในการส่งออกเป็นอันดับหนึ่ง (2) แต่การเปิดเสรีจะได้ประโยชน์แก่สังคมต่อเมื่อการสร้างมีสถาบันนอกตลาดกำกับดูแลกลไกตลาด (3) การแทรกแซงของรัฐในตลาดค้าข้าว เป็นอันตรายต่ออนาคตข้าวไทย</a:t>
            </a:r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0" y="214313"/>
            <a:ext cx="988218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algn="r" eaLnBrk="0" hangingPunct="0">
              <a:lnSpc>
                <a:spcPct val="110000"/>
              </a:lnSpc>
              <a:spcBef>
                <a:spcPct val="20000"/>
              </a:spcBef>
            </a:pPr>
            <a:r>
              <a:rPr lang="th-TH" sz="3600" i="1"/>
              <a:t>6. บทบาทของรัฐในการเตรียมรับและใช้ประโยชน์จากการเปิดเสรีภาคเกษตร</a:t>
            </a:r>
            <a:r>
              <a:rPr lang="en-US" sz="3600" i="1"/>
              <a:t>:      </a:t>
            </a:r>
            <a:r>
              <a:rPr lang="th-TH" sz="3600" i="1"/>
              <a:t>การลงทุนด้านงานวิจัยและสร้างสถาบันรองรับตลาดเสรี</a:t>
            </a:r>
            <a:endParaRPr lang="en-US" sz="3600" i="1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01D2AAA-00C0-4405-8260-CB4FF1057C5A}" type="slidenum">
              <a:rPr lang="en-US" smtClean="0"/>
              <a:pPr/>
              <a:t>42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571500"/>
            <a:ext cx="9144000" cy="5857875"/>
          </a:xfrm>
        </p:spPr>
        <p:txBody>
          <a:bodyPr/>
          <a:lstStyle/>
          <a:p>
            <a:pPr marL="609600" indent="-609600">
              <a:lnSpc>
                <a:spcPts val="3600"/>
              </a:lnSpc>
              <a:spcBef>
                <a:spcPct val="0"/>
              </a:spcBef>
            </a:pPr>
            <a:r>
              <a:rPr lang="th-TH" sz="3600" b="1" smtClean="0">
                <a:solidFill>
                  <a:schemeClr val="tx2"/>
                </a:solidFill>
              </a:rPr>
              <a:t>แม้รัฐบาลอภิสิทธิ์จะยกเลิกนโยบายจำนำข้าว (ใบประทวน) แต่ยังมีปัญหาบางประการ</a:t>
            </a:r>
          </a:p>
          <a:p>
            <a:pPr marL="990600" lvl="1" indent="-533400">
              <a:lnSpc>
                <a:spcPts val="3600"/>
              </a:lnSpc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รัฐยังมีข้าวในสต๊อค 6-7 ล้านตัน</a:t>
            </a:r>
            <a:r>
              <a:rPr lang="en-US" sz="3200" b="1" smtClean="0">
                <a:solidFill>
                  <a:srgbClr val="00FF00"/>
                </a:solidFill>
              </a:rPr>
              <a:t>: </a:t>
            </a:r>
            <a:r>
              <a:rPr lang="th-TH" sz="3200" b="1" smtClean="0">
                <a:solidFill>
                  <a:srgbClr val="00FF00"/>
                </a:solidFill>
              </a:rPr>
              <a:t>นักการเมืองยังจ้องตาเป็นมัน เช่น กรณี </a:t>
            </a:r>
            <a:r>
              <a:rPr lang="en-US" sz="3200" b="1" smtClean="0">
                <a:solidFill>
                  <a:srgbClr val="00FF00"/>
                </a:solidFill>
              </a:rPr>
              <a:t>GGF</a:t>
            </a:r>
          </a:p>
          <a:p>
            <a:pPr marL="990600" lvl="1" indent="-533400">
              <a:lnSpc>
                <a:spcPts val="3600"/>
              </a:lnSpc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การให้ข่าวของเจ้าหน้าที่รัฐ ขาดกลยุทธที่จะทำให้ไทยได้ประโยชน์สูงสุดจากการส่งออก </a:t>
            </a:r>
          </a:p>
          <a:p>
            <a:pPr marL="990600" lvl="1" indent="-533400">
              <a:lnSpc>
                <a:spcPts val="3600"/>
              </a:lnSpc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เจ้าหน้าที่ของรัฐควรใช้ความระมัดระวังอย่างมากในการฟังวิเคราะห์และไตร่ตรอง ความเห็นและข้อเสนอของเอกชนฝ่ายต่างๆ ซึ่งมีผลประโยชน์ขัดแย้งกัน เช่น ข่าวเรื่องโรงสีกักตุนข้าว และชาวนาไม่ได้ประโยชน์ เพราะข้าวหลุดมือชาวนาไปแล้ว  ฯลฯ</a:t>
            </a:r>
          </a:p>
          <a:p>
            <a:pPr marL="990600" lvl="1" indent="-533400">
              <a:lnSpc>
                <a:spcPts val="3600"/>
              </a:lnSpc>
              <a:spcBef>
                <a:spcPct val="0"/>
              </a:spcBef>
            </a:pPr>
            <a:r>
              <a:rPr lang="th-TH" sz="3200" b="1" smtClean="0">
                <a:solidFill>
                  <a:srgbClr val="00FF00"/>
                </a:solidFill>
              </a:rPr>
              <a:t>ปรับปรุงมาตรการประกันรายได้ให้มีประสิทธิภาพขึ้น ลดปัญหาการประกันลมไม่กำหนดราคาประกันสูงเกินไป ให้ชาวนาจ่ายเบี้ยประกัน ฯลฯ</a:t>
            </a:r>
          </a:p>
        </p:txBody>
      </p:sp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2738438" y="0"/>
            <a:ext cx="7167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i="1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</a:t>
            </a:r>
            <a:r>
              <a:rPr lang="en-US" i="1">
                <a:solidFill>
                  <a:schemeClr val="accent1"/>
                </a:solidFill>
              </a:rPr>
              <a:t> :  </a:t>
            </a:r>
            <a:r>
              <a:rPr lang="th-TH" i="1">
                <a:solidFill>
                  <a:schemeClr val="accent1"/>
                </a:solidFill>
              </a:rPr>
              <a:t>การลงทุนด้านงานวิจัย</a:t>
            </a:r>
            <a:endParaRPr lang="th-TH">
              <a:solidFill>
                <a:schemeClr val="accent1"/>
              </a:solidFill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039092-D820-4C67-B8E8-A4B249613B60}" type="slidenum">
              <a:rPr lang="en-US" smtClean="0"/>
              <a:pPr/>
              <a:t>43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66688" y="1071563"/>
            <a:ext cx="9310687" cy="4786312"/>
          </a:xfrm>
        </p:spPr>
        <p:txBody>
          <a:bodyPr/>
          <a:lstStyle/>
          <a:p>
            <a:pPr marL="609600" indent="-609600">
              <a:lnSpc>
                <a:spcPct val="110000"/>
              </a:lnSpc>
            </a:pPr>
            <a:r>
              <a:rPr lang="th-TH" sz="4400" b="1" smtClean="0">
                <a:solidFill>
                  <a:schemeClr val="tx2"/>
                </a:solidFill>
              </a:rPr>
              <a:t>บทบาทของรัฐในการลดผลกระทบทางลบต่อชาวนาไทย</a:t>
            </a:r>
          </a:p>
          <a:p>
            <a:pPr marL="990600" lvl="1" indent="-533400">
              <a:lnSpc>
                <a:spcPct val="110000"/>
              </a:lnSpc>
            </a:pPr>
            <a:r>
              <a:rPr lang="th-TH" sz="4000" b="1" smtClean="0">
                <a:solidFill>
                  <a:srgbClr val="00FF00"/>
                </a:solidFill>
              </a:rPr>
              <a:t>วางหลักเกณฑ์การใช้เงินกองทุนการปรับตัวสำหรับชาวนาที่ต้องการปรับโครงสร้างการผลิต และการชดเชยชาวนาที่ถูกผลกระทบทางลบ</a:t>
            </a:r>
          </a:p>
          <a:p>
            <a:pPr marL="990600" lvl="1" indent="-533400">
              <a:lnSpc>
                <a:spcPct val="110000"/>
              </a:lnSpc>
            </a:pPr>
            <a:r>
              <a:rPr lang="th-TH" sz="4000" b="1" smtClean="0">
                <a:solidFill>
                  <a:srgbClr val="00FF00"/>
                </a:solidFill>
              </a:rPr>
              <a:t>เพิ่มผลิตภาพการผลิต/ลดต้นทุน</a:t>
            </a:r>
            <a:r>
              <a:rPr lang="en-US" sz="4000" b="1" smtClean="0">
                <a:solidFill>
                  <a:srgbClr val="00FF00"/>
                </a:solidFill>
              </a:rPr>
              <a:t>: </a:t>
            </a:r>
            <a:r>
              <a:rPr lang="th-TH" sz="4000" b="1" smtClean="0">
                <a:solidFill>
                  <a:srgbClr val="00FF00"/>
                </a:solidFill>
              </a:rPr>
              <a:t>เพิ่มงบวิจัย ปรับเปลี่ยนงบประมาณและนโยบายของกระทรวงเกษตรครั้งใหญ่</a:t>
            </a:r>
          </a:p>
        </p:txBody>
      </p:sp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2738438" y="0"/>
            <a:ext cx="7167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i="1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</a:t>
            </a:r>
            <a:r>
              <a:rPr lang="en-US" i="1">
                <a:solidFill>
                  <a:schemeClr val="accent1"/>
                </a:solidFill>
              </a:rPr>
              <a:t> :  </a:t>
            </a:r>
            <a:r>
              <a:rPr lang="th-TH" i="1">
                <a:solidFill>
                  <a:schemeClr val="accent1"/>
                </a:solidFill>
              </a:rPr>
              <a:t>การลงทุนด้านงานวิจัย</a:t>
            </a:r>
            <a:endParaRPr lang="th-TH">
              <a:solidFill>
                <a:schemeClr val="accent1"/>
              </a:solidFill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2DE2F02-81C0-464D-88ED-B971E980CCCE}" type="slidenum">
              <a:rPr lang="en-US" smtClean="0"/>
              <a:pPr/>
              <a:t>44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5"/>
          <p:cNvSpPr>
            <a:spLocks noGrp="1" noChangeArrowheads="1"/>
          </p:cNvSpPr>
          <p:nvPr>
            <p:ph type="title"/>
          </p:nvPr>
        </p:nvSpPr>
        <p:spPr>
          <a:xfrm>
            <a:off x="463550" y="500063"/>
            <a:ext cx="8915400" cy="1143000"/>
          </a:xfrm>
        </p:spPr>
        <p:txBody>
          <a:bodyPr/>
          <a:lstStyle/>
          <a:p>
            <a:r>
              <a:rPr lang="en-US" sz="2400" b="1" smtClean="0"/>
              <a:t>Agricultural R&amp;E Budget Relative to Agricultural GDP</a:t>
            </a:r>
            <a:endParaRPr lang="th-TH" sz="2400" b="1" smtClean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>
            <p:ph idx="1"/>
          </p:nvPr>
        </p:nvGraphicFramePr>
        <p:xfrm>
          <a:off x="511175" y="1500188"/>
          <a:ext cx="9043988" cy="4089400"/>
        </p:xfrm>
        <a:graphic>
          <a:graphicData uri="http://schemas.openxmlformats.org/presentationml/2006/ole">
            <p:oleObj spid="_x0000_s15362" name="Chart" r:id="rId3" imgW="5124472" imgH="2085877" progId="Excel.Sheet.8">
              <p:embed/>
            </p:oleObj>
          </a:graphicData>
        </a:graphic>
      </p:graphicFrame>
      <p:sp>
        <p:nvSpPr>
          <p:cNvPr id="15364" name="Text Box 8"/>
          <p:cNvSpPr txBox="1">
            <a:spLocks noChangeArrowheads="1"/>
          </p:cNvSpPr>
          <p:nvPr/>
        </p:nvSpPr>
        <p:spPr bwMode="auto">
          <a:xfrm>
            <a:off x="584200" y="5702300"/>
            <a:ext cx="8813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thaiDist" eaLnBrk="0" hangingPunct="0">
              <a:spcBef>
                <a:spcPct val="50000"/>
              </a:spcBef>
            </a:pPr>
            <a:r>
              <a:rPr lang="th-TH" sz="2400">
                <a:latin typeface="Angsana New" pitchFamily="18" charset="-34"/>
              </a:rPr>
              <a:t>ที่มา </a:t>
            </a:r>
            <a:r>
              <a:rPr lang="en-US" sz="2400">
                <a:latin typeface="Angsana New" pitchFamily="18" charset="-34"/>
              </a:rPr>
              <a:t>: Public agriculture research and extension budget </a:t>
            </a:r>
            <a:r>
              <a:rPr lang="th-TH" sz="2400">
                <a:latin typeface="Angsana New" pitchFamily="18" charset="-34"/>
              </a:rPr>
              <a:t>จากสำนักงบประมาณ กระทรวงการคลัง </a:t>
            </a:r>
            <a:r>
              <a:rPr lang="th-TH" sz="2400">
                <a:solidFill>
                  <a:schemeClr val="tx2"/>
                </a:solidFill>
                <a:latin typeface="Angsana New" pitchFamily="18" charset="-34"/>
              </a:rPr>
              <a:t>และ </a:t>
            </a:r>
            <a:r>
              <a:rPr lang="en-US" sz="2400">
                <a:solidFill>
                  <a:schemeClr val="tx2"/>
                </a:solidFill>
                <a:latin typeface="Angsana New" pitchFamily="18" charset="-34"/>
              </a:rPr>
              <a:t>Agricultural GDP</a:t>
            </a:r>
            <a:r>
              <a:rPr lang="th-TH" sz="2400">
                <a:latin typeface="Angsana New" pitchFamily="18" charset="-34"/>
              </a:rPr>
              <a:t> จากสำนักงานคณะกรรมการพัฒนาการเศรษฐกิจและสังคมแห่งชาติ</a:t>
            </a:r>
          </a:p>
        </p:txBody>
      </p:sp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65DF7B-F1F2-40BE-8FED-220639FA7AFF}" type="slidenum">
              <a:rPr lang="en-US" smtClean="0"/>
              <a:pPr/>
              <a:t>45</a:t>
            </a:fld>
            <a:endParaRPr lang="th-TH" smtClean="0"/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2738438" y="0"/>
            <a:ext cx="71675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i="1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</a:t>
            </a:r>
            <a:r>
              <a:rPr lang="en-US" i="1">
                <a:solidFill>
                  <a:schemeClr val="accent1"/>
                </a:solidFill>
              </a:rPr>
              <a:t> :  </a:t>
            </a:r>
            <a:r>
              <a:rPr lang="th-TH" i="1">
                <a:solidFill>
                  <a:schemeClr val="accent1"/>
                </a:solidFill>
              </a:rPr>
              <a:t>การลงทุนด้านงานวิจัย</a:t>
            </a:r>
            <a:endParaRPr lang="th-TH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0025" y="714375"/>
            <a:ext cx="9705975" cy="6143625"/>
          </a:xfrm>
        </p:spPr>
        <p:txBody>
          <a:bodyPr/>
          <a:lstStyle/>
          <a:p>
            <a:pPr marL="609600" indent="-609600">
              <a:spcBef>
                <a:spcPct val="0"/>
              </a:spcBef>
            </a:pPr>
            <a:r>
              <a:rPr lang="th-TH" sz="4000" b="1" smtClean="0">
                <a:solidFill>
                  <a:schemeClr val="tx2"/>
                </a:solidFill>
              </a:rPr>
              <a:t>บทบาทของรัฐในการตักตวงผลประโยชน์จากการเปิดการค้าเสรีด้านเกษตร</a:t>
            </a:r>
          </a:p>
          <a:p>
            <a:pPr marL="990600" lvl="1" indent="-533400">
              <a:spcBef>
                <a:spcPct val="0"/>
              </a:spcBef>
            </a:pPr>
            <a:r>
              <a:rPr lang="th-TH" sz="3800" b="1" smtClean="0">
                <a:solidFill>
                  <a:srgbClr val="00FF00"/>
                </a:solidFill>
              </a:rPr>
              <a:t>ศึกษาผลดีผลเสียของการเปิดเสรีตลาดสินค้าเกษตรโดยละเอียดพร้อมข้อเสนอแนะหลายแนวทาง</a:t>
            </a:r>
            <a:r>
              <a:rPr lang="en-US" sz="3800" b="1" smtClean="0">
                <a:solidFill>
                  <a:srgbClr val="00FF00"/>
                </a:solidFill>
              </a:rPr>
              <a:t>: </a:t>
            </a:r>
            <a:r>
              <a:rPr lang="th-TH" sz="3800" b="1" smtClean="0">
                <a:solidFill>
                  <a:srgbClr val="00FF00"/>
                </a:solidFill>
              </a:rPr>
              <a:t>งานวิจัยจำนวนมากยังไม่มีคำตอบที่ชัดเจนเกี่ยวกับการกระจายของผลดีผลเสียต่อคนกลุ่มต่างๆ</a:t>
            </a:r>
          </a:p>
          <a:p>
            <a:pPr marL="990600" lvl="1" indent="-533400">
              <a:spcBef>
                <a:spcPct val="0"/>
              </a:spcBef>
            </a:pPr>
            <a:r>
              <a:rPr lang="th-TH" sz="3800" b="1" smtClean="0">
                <a:solidFill>
                  <a:srgbClr val="00FF00"/>
                </a:solidFill>
              </a:rPr>
              <a:t>รัฐบาลต้องเร่งกำหนดกรอบและกลยุทธการเจรจา และยุทธศาสตร์การเปิดเสรี...เพราะตลาดสินค้าเกษตรไทยมีกำแพงภาษีสูงที่สุดประเทศหนึ่งในเอเชีย...ไทยน่าจะได้ประโยชน์จากการเปิดเสรีการค้า/การลงทุนสินค้าเกษตรมากกว่าเกิดผลเสีย</a:t>
            </a:r>
            <a:endParaRPr lang="th-TH" sz="3800" b="1" smtClean="0">
              <a:solidFill>
                <a:srgbClr val="FF0000"/>
              </a:solidFill>
            </a:endParaRP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2738438" y="0"/>
            <a:ext cx="7167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i="1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</a:t>
            </a:r>
            <a:endParaRPr lang="th-TH">
              <a:solidFill>
                <a:schemeClr val="accent1"/>
              </a:solidFill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04125" y="6248400"/>
            <a:ext cx="2063750" cy="457200"/>
          </a:xfrm>
          <a:noFill/>
        </p:spPr>
        <p:txBody>
          <a:bodyPr/>
          <a:lstStyle/>
          <a:p>
            <a:fld id="{0FC76C18-5C0C-486D-ABF5-4D2645204392}" type="slidenum">
              <a:rPr lang="en-US" smtClean="0"/>
              <a:pPr/>
              <a:t>46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0" y="500063"/>
            <a:ext cx="9072563" cy="6000750"/>
          </a:xfrm>
        </p:spPr>
        <p:txBody>
          <a:bodyPr/>
          <a:lstStyle/>
          <a:p>
            <a:pPr marL="990600" lvl="1" indent="-533400">
              <a:spcBef>
                <a:spcPct val="0"/>
              </a:spcBef>
            </a:pPr>
            <a:r>
              <a:rPr lang="th-TH" sz="3600" b="1" smtClean="0">
                <a:solidFill>
                  <a:srgbClr val="00FF00"/>
                </a:solidFill>
              </a:rPr>
              <a:t>ยุทธศาสตร์การเพิ่มมูลค่าสินค้าและลดต้นทุน </a:t>
            </a:r>
            <a:r>
              <a:rPr lang="en-US" sz="3600" b="1" smtClean="0">
                <a:solidFill>
                  <a:srgbClr val="00FF00"/>
                </a:solidFill>
              </a:rPr>
              <a:t>: </a:t>
            </a:r>
            <a:r>
              <a:rPr lang="th-TH" sz="3600" b="1" smtClean="0">
                <a:solidFill>
                  <a:srgbClr val="00FF00"/>
                </a:solidFill>
              </a:rPr>
              <a:t>(1) มาตรฐานข้าวเปลือก และข้าวสาร (2) การวิจัยเพิ่มมูลค่าข้าวและผลิตภัณฑ์ข้าว (3) ทบทวนนโยบายเทคโนโลยีชีวภาพ (4) ขจัดอุปสรรคในระบบ </a:t>
            </a:r>
            <a:r>
              <a:rPr lang="en-US" sz="3600" b="1" smtClean="0">
                <a:solidFill>
                  <a:srgbClr val="00FF00"/>
                </a:solidFill>
              </a:rPr>
              <a:t>logistics </a:t>
            </a:r>
            <a:r>
              <a:rPr lang="th-TH" sz="3600" b="1" smtClean="0">
                <a:solidFill>
                  <a:srgbClr val="00FF00"/>
                </a:solidFill>
              </a:rPr>
              <a:t>สินค้าเกษตร และเร่งลงทุนเพื่อให้ต้นทุน </a:t>
            </a:r>
            <a:r>
              <a:rPr lang="en-US" sz="3600" b="1" smtClean="0">
                <a:solidFill>
                  <a:srgbClr val="00FF00"/>
                </a:solidFill>
              </a:rPr>
              <a:t>logistics </a:t>
            </a:r>
            <a:r>
              <a:rPr lang="th-TH" sz="3600" b="1" smtClean="0">
                <a:solidFill>
                  <a:srgbClr val="00FF00"/>
                </a:solidFill>
              </a:rPr>
              <a:t>ต่ำลง (5) ส่งเสริมและขยายธุรกรรมในตลาดสินค้าเกษตรล่วงหน้า และป้องกันมิให้มีการใช้อำนาจเหนือตลาด </a:t>
            </a:r>
            <a:r>
              <a:rPr lang="en-US" sz="3600" b="1" smtClean="0">
                <a:solidFill>
                  <a:srgbClr val="00FF00"/>
                </a:solidFill>
              </a:rPr>
              <a:t>AFET </a:t>
            </a:r>
            <a:r>
              <a:rPr lang="th-TH" sz="3600" b="1" smtClean="0">
                <a:solidFill>
                  <a:srgbClr val="00FF00"/>
                </a:solidFill>
              </a:rPr>
              <a:t>ในการบิดเบือนราคาอ้างอิง</a:t>
            </a:r>
          </a:p>
          <a:p>
            <a:pPr marL="990600" lvl="1" indent="-533400">
              <a:spcBef>
                <a:spcPct val="0"/>
              </a:spcBef>
            </a:pPr>
            <a:r>
              <a:rPr lang="th-TH" sz="3600" b="1" smtClean="0">
                <a:solidFill>
                  <a:srgbClr val="00FF00"/>
                </a:solidFill>
              </a:rPr>
              <a:t>ยุทธศาสตร์การสนับสนุนนักลงทุนไทยในด้านการพัฒนาพันธุ์ การพัฒนาเครื่องจักรทุ่นแรง การวิจัย เพื่อให้สามารถลงทุนใน </a:t>
            </a:r>
            <a:r>
              <a:rPr lang="en-US" sz="3600" b="1" smtClean="0">
                <a:solidFill>
                  <a:srgbClr val="00FF00"/>
                </a:solidFill>
              </a:rPr>
              <a:t>ASEAN</a:t>
            </a:r>
          </a:p>
        </p:txBody>
      </p:sp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2738438" y="0"/>
            <a:ext cx="71675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th-TH" i="1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</a:t>
            </a:r>
            <a:endParaRPr lang="th-TH">
              <a:solidFill>
                <a:schemeClr val="accent1"/>
              </a:solidFill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C993DB-F3BE-453C-BB78-2CE3D2AFF8CB}" type="slidenum">
              <a:rPr lang="en-US" smtClean="0"/>
              <a:pPr/>
              <a:t>47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88950" y="260350"/>
            <a:ext cx="8928100" cy="647700"/>
          </a:xfrm>
        </p:spPr>
        <p:txBody>
          <a:bodyPr/>
          <a:lstStyle/>
          <a:p>
            <a:r>
              <a:rPr lang="th-TH" sz="4000" b="1" i="1" smtClean="0">
                <a:solidFill>
                  <a:schemeClr val="accent1"/>
                </a:solidFill>
              </a:rPr>
              <a:t>บทบาทของรัฐในการเตรียมรับการเปิดเสรีภาคเกษตร (ต่อ)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0025" y="981075"/>
            <a:ext cx="9705975" cy="5876925"/>
          </a:xfrm>
        </p:spPr>
        <p:txBody>
          <a:bodyPr/>
          <a:lstStyle/>
          <a:p>
            <a:pPr lvl="1">
              <a:spcBef>
                <a:spcPct val="0"/>
              </a:spcBef>
            </a:pPr>
            <a:r>
              <a:rPr lang="th-TH" sz="4000" b="1" smtClean="0">
                <a:solidFill>
                  <a:srgbClr val="00FF00"/>
                </a:solidFill>
              </a:rPr>
              <a:t>ข้อเสนอข้างต้นจะเกิดได้ต่อเมื่อมีการปฏิรูปแนวทางการกำหนดนโยบายการเกษตร ที่จากปัจจุบันหมกหมุ่นแต่การให้นักการเมืองแสวงหาประโยชน์จากการแทรกแซงตลาด การจัดซื้อจัดจ้าง และการค้าข้าวของรัฐ ไปสู่นโยบายการพัฒนาระยะยาว</a:t>
            </a:r>
          </a:p>
          <a:p>
            <a:pPr lvl="1">
              <a:spcBef>
                <a:spcPct val="0"/>
              </a:spcBef>
            </a:pPr>
            <a:r>
              <a:rPr lang="th-TH" sz="4000" b="1" smtClean="0">
                <a:solidFill>
                  <a:srgbClr val="00FF00"/>
                </a:solidFill>
              </a:rPr>
              <a:t>ควรปรับโครงสร้างคณะกรรมการข้าวแห่งชาติ และ คณะกรรมการสินค้าเกษตรอื่นๆ โดยแยกคณะกรรมการนโยบายซึ่งเป็นฝ่ายการเมือง กับ คณะกรรมการอำนวยการซึ่งเป็นฝ่ายข้าราชการ</a:t>
            </a:r>
            <a:endParaRPr lang="th-TH" sz="4000" b="1" smtClean="0">
              <a:solidFill>
                <a:srgbClr val="FF0000"/>
              </a:solidFill>
            </a:endParaRPr>
          </a:p>
          <a:p>
            <a:endParaRPr lang="th-TH" sz="3600" smtClean="0"/>
          </a:p>
        </p:txBody>
      </p:sp>
    </p:spTree>
  </p:cSld>
  <p:clrMapOvr>
    <a:masterClrMapping/>
  </p:clrMapOvr>
  <p:transition spd="med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920750" y="2492375"/>
            <a:ext cx="8420100" cy="1143000"/>
          </a:xfrm>
        </p:spPr>
        <p:txBody>
          <a:bodyPr/>
          <a:lstStyle/>
          <a:p>
            <a:r>
              <a:rPr lang="th-TH" sz="7200" b="1" i="1" smtClean="0"/>
              <a:t>ขอบคุณครับ</a:t>
            </a:r>
          </a:p>
        </p:txBody>
      </p:sp>
      <p:sp>
        <p:nvSpPr>
          <p:cNvPr id="5120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C9A70E-D8AC-4C5D-876F-04601FF7CB25}" type="slidenum">
              <a:rPr lang="en-US" smtClean="0"/>
              <a:pPr/>
              <a:t>49</a:t>
            </a:fld>
            <a:endParaRPr lang="en-US" smtClean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ulse">
  <a:themeElements>
    <a:clrScheme name="">
      <a:dk1>
        <a:srgbClr val="000000"/>
      </a:dk1>
      <a:lt1>
        <a:srgbClr val="FFFF00"/>
      </a:lt1>
      <a:dk2>
        <a:srgbClr val="000066"/>
      </a:dk2>
      <a:lt2>
        <a:srgbClr val="66FFFF"/>
      </a:lt2>
      <a:accent1>
        <a:srgbClr val="FF9900"/>
      </a:accent1>
      <a:accent2>
        <a:srgbClr val="000044"/>
      </a:accent2>
      <a:accent3>
        <a:srgbClr val="AAAAB8"/>
      </a:accent3>
      <a:accent4>
        <a:srgbClr val="DADA00"/>
      </a:accent4>
      <a:accent5>
        <a:srgbClr val="FFCAAA"/>
      </a:accent5>
      <a:accent6>
        <a:srgbClr val="00003D"/>
      </a:accent6>
      <a:hlink>
        <a:srgbClr val="3366FF"/>
      </a:hlink>
      <a:folHlink>
        <a:srgbClr val="FFFF00"/>
      </a:folHlink>
    </a:clrScheme>
    <a:fontScheme name="Pulse">
      <a:majorFont>
        <a:latin typeface="Times New Roman"/>
        <a:ea typeface=""/>
        <a:cs typeface="AngsanaUPC"/>
      </a:majorFont>
      <a:minorFont>
        <a:latin typeface="Times New Roman"/>
        <a:ea typeface=""/>
        <a:cs typeface="AngsanaUP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gsanaUPC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ngsanaUPC" pitchFamily="18" charset="-34"/>
          </a:defRPr>
        </a:defPPr>
      </a:lstStyle>
    </a:lnDef>
  </a:objectDefaults>
  <a:extraClrSchemeLst>
    <a:extraClrScheme>
      <a:clrScheme name="Pulse 1">
        <a:dk1>
          <a:srgbClr val="000000"/>
        </a:dk1>
        <a:lt1>
          <a:srgbClr val="CCECFF"/>
        </a:lt1>
        <a:dk2>
          <a:srgbClr val="000066"/>
        </a:dk2>
        <a:lt2>
          <a:srgbClr val="6699FF"/>
        </a:lt2>
        <a:accent1>
          <a:srgbClr val="33CCCC"/>
        </a:accent1>
        <a:accent2>
          <a:srgbClr val="0099FF"/>
        </a:accent2>
        <a:accent3>
          <a:srgbClr val="E2F4FF"/>
        </a:accent3>
        <a:accent4>
          <a:srgbClr val="000000"/>
        </a:accent4>
        <a:accent5>
          <a:srgbClr val="ADE2E2"/>
        </a:accent5>
        <a:accent6>
          <a:srgbClr val="008AE7"/>
        </a:accent6>
        <a:hlink>
          <a:srgbClr val="FFFFFF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2">
        <a:dk1>
          <a:srgbClr val="000000"/>
        </a:dk1>
        <a:lt1>
          <a:srgbClr val="FFFFFF"/>
        </a:lt1>
        <a:dk2>
          <a:srgbClr val="000066"/>
        </a:dk2>
        <a:lt2>
          <a:srgbClr val="FFCC66"/>
        </a:lt2>
        <a:accent1>
          <a:srgbClr val="FF9900"/>
        </a:accent1>
        <a:accent2>
          <a:srgbClr val="000044"/>
        </a:accent2>
        <a:accent3>
          <a:srgbClr val="AAAAB8"/>
        </a:accent3>
        <a:accent4>
          <a:srgbClr val="DADADA"/>
        </a:accent4>
        <a:accent5>
          <a:srgbClr val="FFCAAA"/>
        </a:accent5>
        <a:accent6>
          <a:srgbClr val="00003D"/>
        </a:accent6>
        <a:hlink>
          <a:srgbClr val="3366FF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CBCBCB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AEAEAE"/>
        </a:accent6>
        <a:hlink>
          <a:srgbClr val="4D4D4D"/>
        </a:hlink>
        <a:folHlink>
          <a:srgbClr val="8686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ulse 4">
        <a:dk1>
          <a:srgbClr val="000000"/>
        </a:dk1>
        <a:lt1>
          <a:srgbClr val="FFFFFF"/>
        </a:lt1>
        <a:dk2>
          <a:srgbClr val="660033"/>
        </a:dk2>
        <a:lt2>
          <a:srgbClr val="FFCC66"/>
        </a:lt2>
        <a:accent1>
          <a:srgbClr val="FF9900"/>
        </a:accent1>
        <a:accent2>
          <a:srgbClr val="440022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3D001E"/>
        </a:accent6>
        <a:hlink>
          <a:srgbClr val="B20059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5">
        <a:dk1>
          <a:srgbClr val="000000"/>
        </a:dk1>
        <a:lt1>
          <a:srgbClr val="FFFFFF"/>
        </a:lt1>
        <a:dk2>
          <a:srgbClr val="663300"/>
        </a:dk2>
        <a:lt2>
          <a:srgbClr val="FFCC66"/>
        </a:lt2>
        <a:accent1>
          <a:srgbClr val="FF9900"/>
        </a:accent1>
        <a:accent2>
          <a:srgbClr val="361B00"/>
        </a:accent2>
        <a:accent3>
          <a:srgbClr val="B8ADAA"/>
        </a:accent3>
        <a:accent4>
          <a:srgbClr val="DADADA"/>
        </a:accent4>
        <a:accent5>
          <a:srgbClr val="FFCAAA"/>
        </a:accent5>
        <a:accent6>
          <a:srgbClr val="301700"/>
        </a:accent6>
        <a:hlink>
          <a:srgbClr val="996633"/>
        </a:hlink>
        <a:folHlink>
          <a:srgbClr val="FF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ulse 6">
        <a:dk1>
          <a:srgbClr val="000000"/>
        </a:dk1>
        <a:lt1>
          <a:srgbClr val="FFFFFF"/>
        </a:lt1>
        <a:dk2>
          <a:srgbClr val="003300"/>
        </a:dk2>
        <a:lt2>
          <a:srgbClr val="FFCC66"/>
        </a:lt2>
        <a:accent1>
          <a:srgbClr val="CC9900"/>
        </a:accent1>
        <a:accent2>
          <a:srgbClr val="001600"/>
        </a:accent2>
        <a:accent3>
          <a:srgbClr val="AAADAA"/>
        </a:accent3>
        <a:accent4>
          <a:srgbClr val="DADADA"/>
        </a:accent4>
        <a:accent5>
          <a:srgbClr val="E2CAAA"/>
        </a:accent5>
        <a:accent6>
          <a:srgbClr val="001300"/>
        </a:accent6>
        <a:hlink>
          <a:srgbClr val="0066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D:\Program Files\Microsoft Office\Templates\Presentation Designs\PULSE.POT</Template>
  <TotalTime>4494</TotalTime>
  <Words>3351</Words>
  <Application>Microsoft Office PowerPoint</Application>
  <PresentationFormat>A4 Paper (210x297 mm)</PresentationFormat>
  <Paragraphs>366</Paragraphs>
  <Slides>49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Pulse</vt:lpstr>
      <vt:lpstr>Microsoft Office Excel Chart</vt:lpstr>
      <vt:lpstr>Chart</vt:lpstr>
      <vt:lpstr>Worksheet</vt:lpstr>
      <vt:lpstr>วิกฤตข้าวไทย : อะไรน่าวิตกกว่ากันระหว่างการแทรกแซงของรัฐกับการเปิดเสรีการค้าอาเซียน    </vt:lpstr>
      <vt:lpstr>วิกฤตข้าวคืออะไร </vt:lpstr>
      <vt:lpstr>Slide 3</vt:lpstr>
      <vt:lpstr>Slide 4</vt:lpstr>
      <vt:lpstr>2. คำถาม</vt:lpstr>
      <vt:lpstr>3. ความเสียหายและวิกฤติข้าวไทยจากการแทรกแซงของรัฐ : โครงการจำนำข้าว </vt:lpstr>
      <vt:lpstr>ส่วนแบ่งเก๋าเจี๊ยะ (rent) จากโครงการจำนำข้าว</vt:lpstr>
      <vt:lpstr>Slide 8</vt:lpstr>
      <vt:lpstr>Slide 9</vt:lpstr>
      <vt:lpstr>Slide 10</vt:lpstr>
      <vt:lpstr>Slide 11</vt:lpstr>
      <vt:lpstr>Slide 12</vt:lpstr>
      <vt:lpstr>Slide 13</vt:lpstr>
      <vt:lpstr>เปรียบเทียบราคาข้าวขาว 100% ชั้น2 ของไทยกับสหรัฐอเมริกา</vt:lpstr>
      <vt:lpstr>สต็อคจากการรับจำนำสูงขึ้น การส่งออกลดลง</vt:lpstr>
      <vt:lpstr>Slide 16</vt:lpstr>
      <vt:lpstr>4. ตลาดค้าข้าวเสรีมีผลดีอย่างไร</vt:lpstr>
      <vt:lpstr>การส่งออกข้าวไทยหลังสนธิสัญญาเบาว์ริง ค.ศ. 1855 (พ.ศ. 2398)</vt:lpstr>
      <vt:lpstr>Slide 19</vt:lpstr>
      <vt:lpstr>ปริมาณและอัตราการเติบโตส่งออกข้าวของไทย และผลผลิตข้าวเปลือก</vt:lpstr>
      <vt:lpstr>THAILAND'S MARKET SHARE AND RANK AMONG RICE EXPORTERS</vt:lpstr>
      <vt:lpstr>ตลาดส่งออก 12 อันดับแรกของไทยรายประเทศ ปี 2551</vt:lpstr>
      <vt:lpstr>สัดส่วนประเภทข้าวส่งออกของไทย (ร้อยละของมูลค่าส่งออก)</vt:lpstr>
      <vt:lpstr>เปรียบเทียบราคาข้าวขาว 5% ของไทยกับเวียดนาม</vt:lpstr>
      <vt:lpstr>Slide 25</vt:lpstr>
      <vt:lpstr>ผลผลิตและอัตราการเติบโต ข้าวนาปีช่วง พ.ศ. 2513 – 2544 และพ.ศ. 2545 - 2552</vt:lpstr>
      <vt:lpstr>ผลผลิตและอัตราการเติบโต ข้าวนาปรังช่วง พ.ศ. 2513 – 2544 และพ.ศ. 2545 - 2552</vt:lpstr>
      <vt:lpstr>พื้นที่เพาะปลูกและอัตราการเติบโต ข้าวนาปรังช่วง พ.ศ. 2513 – 2544 และพ.ศ. 2545 - 2552</vt:lpstr>
      <vt:lpstr>ผลผลิตต่อไร่และอัตราการเติบโต ข้าวนาปรังช่วง พ.ศ. 2513 – 2544 และพ.ศ. 2545 - 2552</vt:lpstr>
      <vt:lpstr>Slide 30</vt:lpstr>
      <vt:lpstr>Slide 31</vt:lpstr>
      <vt:lpstr>5. ผลกระทบของ AFTA : ไม่น่าวิตก</vt:lpstr>
      <vt:lpstr>ตารางอัตราภาษีนำเข้าข้าวของ AFTA-CEPT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Agricultural R&amp;E Budget Relative to Agricultural GDP</vt:lpstr>
      <vt:lpstr>Slide 46</vt:lpstr>
      <vt:lpstr>Slide 47</vt:lpstr>
      <vt:lpstr>บทบาทของรัฐในการเตรียมรับการเปิดเสรีภาคเกษตร (ต่อ)</vt:lpstr>
      <vt:lpstr>ขอบคุณครับ</vt:lpstr>
    </vt:vector>
  </TitlesOfParts>
  <Company>TONG MADCITY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Objectives</dc:title>
  <dc:creator>sake</dc:creator>
  <cp:lastModifiedBy>hp</cp:lastModifiedBy>
  <cp:revision>774</cp:revision>
  <cp:lastPrinted>2004-04-30T07:26:53Z</cp:lastPrinted>
  <dcterms:created xsi:type="dcterms:W3CDTF">2000-03-30T01:51:16Z</dcterms:created>
  <dcterms:modified xsi:type="dcterms:W3CDTF">2009-12-17T16:32:32Z</dcterms:modified>
</cp:coreProperties>
</file>